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97"/>
  </p:notesMasterIdLst>
  <p:sldIdLst>
    <p:sldId id="455" r:id="rId2"/>
    <p:sldId id="803" r:id="rId3"/>
    <p:sldId id="746" r:id="rId4"/>
    <p:sldId id="824" r:id="rId5"/>
    <p:sldId id="825" r:id="rId6"/>
    <p:sldId id="826" r:id="rId7"/>
    <p:sldId id="833" r:id="rId8"/>
    <p:sldId id="828" r:id="rId9"/>
    <p:sldId id="703" r:id="rId10"/>
    <p:sldId id="842" r:id="rId11"/>
    <p:sldId id="829" r:id="rId12"/>
    <p:sldId id="830" r:id="rId13"/>
    <p:sldId id="358" r:id="rId14"/>
    <p:sldId id="369" r:id="rId15"/>
    <p:sldId id="831" r:id="rId16"/>
    <p:sldId id="832" r:id="rId17"/>
    <p:sldId id="834" r:id="rId18"/>
    <p:sldId id="823" r:id="rId19"/>
    <p:sldId id="835" r:id="rId20"/>
    <p:sldId id="822" r:id="rId21"/>
    <p:sldId id="266" r:id="rId22"/>
    <p:sldId id="749" r:id="rId23"/>
    <p:sldId id="748" r:id="rId24"/>
    <p:sldId id="750" r:id="rId25"/>
    <p:sldId id="747" r:id="rId26"/>
    <p:sldId id="458" r:id="rId27"/>
    <p:sldId id="753" r:id="rId28"/>
    <p:sldId id="754" r:id="rId29"/>
    <p:sldId id="755" r:id="rId30"/>
    <p:sldId id="756" r:id="rId31"/>
    <p:sldId id="762" r:id="rId32"/>
    <p:sldId id="763" r:id="rId33"/>
    <p:sldId id="764" r:id="rId34"/>
    <p:sldId id="760" r:id="rId35"/>
    <p:sldId id="771" r:id="rId36"/>
    <p:sldId id="772" r:id="rId37"/>
    <p:sldId id="773" r:id="rId38"/>
    <p:sldId id="761" r:id="rId39"/>
    <p:sldId id="775" r:id="rId40"/>
    <p:sldId id="776" r:id="rId41"/>
    <p:sldId id="777" r:id="rId42"/>
    <p:sldId id="778" r:id="rId43"/>
    <p:sldId id="779" r:id="rId44"/>
    <p:sldId id="781" r:id="rId45"/>
    <p:sldId id="783" r:id="rId46"/>
    <p:sldId id="780" r:id="rId47"/>
    <p:sldId id="784" r:id="rId48"/>
    <p:sldId id="785" r:id="rId49"/>
    <p:sldId id="797" r:id="rId50"/>
    <p:sldId id="786" r:id="rId51"/>
    <p:sldId id="787" r:id="rId52"/>
    <p:sldId id="788" r:id="rId53"/>
    <p:sldId id="789" r:id="rId54"/>
    <p:sldId id="791" r:id="rId55"/>
    <p:sldId id="800" r:id="rId56"/>
    <p:sldId id="792" r:id="rId57"/>
    <p:sldId id="793" r:id="rId58"/>
    <p:sldId id="794" r:id="rId59"/>
    <p:sldId id="795" r:id="rId60"/>
    <p:sldId id="790" r:id="rId61"/>
    <p:sldId id="796" r:id="rId62"/>
    <p:sldId id="798" r:id="rId63"/>
    <p:sldId id="799" r:id="rId64"/>
    <p:sldId id="721" r:id="rId65"/>
    <p:sldId id="462" r:id="rId66"/>
    <p:sldId id="467" r:id="rId67"/>
    <p:sldId id="460" r:id="rId68"/>
    <p:sldId id="468" r:id="rId69"/>
    <p:sldId id="470" r:id="rId70"/>
    <p:sldId id="469" r:id="rId71"/>
    <p:sldId id="471" r:id="rId72"/>
    <p:sldId id="480" r:id="rId73"/>
    <p:sldId id="365" r:id="rId74"/>
    <p:sldId id="472" r:id="rId75"/>
    <p:sldId id="366" r:id="rId76"/>
    <p:sldId id="474" r:id="rId77"/>
    <p:sldId id="478" r:id="rId78"/>
    <p:sldId id="477" r:id="rId79"/>
    <p:sldId id="475" r:id="rId80"/>
    <p:sldId id="476" r:id="rId81"/>
    <p:sldId id="841" r:id="rId82"/>
    <p:sldId id="801" r:id="rId83"/>
    <p:sldId id="386" r:id="rId84"/>
    <p:sldId id="802" r:id="rId85"/>
    <p:sldId id="325" r:id="rId86"/>
    <p:sldId id="696" r:id="rId87"/>
    <p:sldId id="722" r:id="rId88"/>
    <p:sldId id="363" r:id="rId89"/>
    <p:sldId id="382" r:id="rId90"/>
    <p:sldId id="364" r:id="rId91"/>
    <p:sldId id="383" r:id="rId92"/>
    <p:sldId id="720" r:id="rId93"/>
    <p:sldId id="451" r:id="rId94"/>
    <p:sldId id="384" r:id="rId95"/>
    <p:sldId id="782" r:id="rId96"/>
  </p:sldIdLst>
  <p:sldSz cx="9144000" cy="6858000" type="screen4x3"/>
  <p:notesSz cx="6858000" cy="9144000"/>
  <p:custDataLst>
    <p:tags r:id="rId98"/>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35" autoAdjust="0"/>
    <p:restoredTop sz="96889" autoAdjust="0"/>
  </p:normalViewPr>
  <p:slideViewPr>
    <p:cSldViewPr>
      <p:cViewPr varScale="1">
        <p:scale>
          <a:sx n="99" d="100"/>
          <a:sy n="99" d="100"/>
        </p:scale>
        <p:origin x="1688" y="92"/>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2023/5/15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24</a:t>
            </a:fld>
            <a:endParaRPr kumimoji="1" lang="ja-JP" altLang="en-US"/>
          </a:p>
        </p:txBody>
      </p:sp>
    </p:spTree>
    <p:extLst>
      <p:ext uri="{BB962C8B-B14F-4D97-AF65-F5344CB8AC3E}">
        <p14:creationId xmlns:p14="http://schemas.microsoft.com/office/powerpoint/2010/main" val="651824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74</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92</a:t>
            </a:fld>
            <a:endParaRPr kumimoji="1" lang="ja-JP" altLang="en-US"/>
          </a:p>
        </p:txBody>
      </p:sp>
    </p:spTree>
    <p:extLst>
      <p:ext uri="{BB962C8B-B14F-4D97-AF65-F5344CB8AC3E}">
        <p14:creationId xmlns:p14="http://schemas.microsoft.com/office/powerpoint/2010/main" val="361153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64</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65</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66</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68</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69</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70</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71</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73</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38081955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22508807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 Id="rId6" Type="http://schemas.openxmlformats.org/officeDocument/2006/relationships/image" Target="../media/image50.png"/><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hioya-lab/cpu-exercis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Relay"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7.wmf"/><Relationship Id="rId1" Type="http://schemas.openxmlformats.org/officeDocument/2006/relationships/slideLayout" Target="../slideLayouts/slideLayout2.xml"/><Relationship Id="rId5" Type="http://schemas.openxmlformats.org/officeDocument/2006/relationships/image" Target="../media/image5.wmf"/><Relationship Id="rId4" Type="http://schemas.openxmlformats.org/officeDocument/2006/relationships/image" Target="../media/image3.wmf"/></Relationships>
</file>

<file path=ppt/slides/_rels/slide4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r.fujitsu.com/jp/news/2018/08/21.html"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Triode"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minecraft.net/ja-j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minecraft.fandom.com/wiki/Redstone_circuits/Logic"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mcpedl.com/raffis-calculator-2-map/"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image" Target="../media/image220.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wmf"/><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image" Target="../media/image5.wmf"/><Relationship Id="rId4" Type="http://schemas.openxmlformats.org/officeDocument/2006/relationships/image" Target="../media/image7.wmf"/></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7.wmf"/><Relationship Id="rId1" Type="http://schemas.openxmlformats.org/officeDocument/2006/relationships/slideLayout" Target="../slideLayouts/slideLayout2.xml"/><Relationship Id="rId4" Type="http://schemas.openxmlformats.org/officeDocument/2006/relationships/image" Target="../media/image3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第４回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83497-E2E4-B683-A6A9-EC27AD82BC6F}"/>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14FFA26A-ADDE-5386-6DCD-E43F022B2B34}"/>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コンピュータ内では</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進数であらわすということを決定してから</a:t>
            </a:r>
            <a:r>
              <a:rPr lang="en-US" altLang="ja-JP" b="0" i="0" dirty="0">
                <a:solidFill>
                  <a:srgbClr val="000000"/>
                </a:solidFill>
                <a:effectLst/>
                <a:latin typeface="Meiryo" panose="020B0604030504040204" pitchFamily="50" charset="-128"/>
                <a:ea typeface="Meiryo" panose="020B0604030504040204" pitchFamily="50" charset="-128"/>
              </a:rPr>
              <a:t>1byte</a:t>
            </a:r>
            <a:r>
              <a:rPr lang="ja-JP" altLang="en-US" b="0" i="0" dirty="0">
                <a:solidFill>
                  <a:srgbClr val="000000"/>
                </a:solidFill>
                <a:effectLst/>
                <a:latin typeface="Meiryo" panose="020B0604030504040204" pitchFamily="50" charset="-128"/>
                <a:ea typeface="Meiryo" panose="020B0604030504040204" pitchFamily="50" charset="-128"/>
              </a:rPr>
              <a:t>が</a:t>
            </a:r>
            <a:r>
              <a:rPr lang="en-US" altLang="ja-JP" b="0" i="0" dirty="0">
                <a:solidFill>
                  <a:srgbClr val="000000"/>
                </a:solidFill>
                <a:effectLst/>
                <a:latin typeface="Meiryo" panose="020B0604030504040204" pitchFamily="50" charset="-128"/>
                <a:ea typeface="Meiryo" panose="020B0604030504040204" pitchFamily="50" charset="-128"/>
              </a:rPr>
              <a:t>8</a:t>
            </a:r>
            <a:r>
              <a:rPr lang="ja-JP" altLang="en-US" b="0" i="0" dirty="0">
                <a:solidFill>
                  <a:srgbClr val="000000"/>
                </a:solidFill>
                <a:effectLst/>
                <a:latin typeface="Meiryo" panose="020B0604030504040204" pitchFamily="50" charset="-128"/>
                <a:ea typeface="Meiryo" panose="020B0604030504040204" pitchFamily="50" charset="-128"/>
              </a:rPr>
              <a:t>ビットということが決定したのか、</a:t>
            </a:r>
            <a:r>
              <a:rPr lang="en-US" altLang="ja-JP" b="0" i="0" dirty="0">
                <a:solidFill>
                  <a:srgbClr val="000000"/>
                </a:solidFill>
                <a:effectLst/>
                <a:latin typeface="Meiryo" panose="020B0604030504040204" pitchFamily="50" charset="-128"/>
                <a:ea typeface="Meiryo" panose="020B0604030504040204" pitchFamily="50" charset="-128"/>
              </a:rPr>
              <a:t>1byte</a:t>
            </a:r>
            <a:r>
              <a:rPr lang="ja-JP" altLang="en-US" b="0" i="0" dirty="0">
                <a:solidFill>
                  <a:srgbClr val="000000"/>
                </a:solidFill>
                <a:effectLst/>
                <a:latin typeface="Meiryo" panose="020B0604030504040204" pitchFamily="50" charset="-128"/>
                <a:ea typeface="Meiryo" panose="020B0604030504040204" pitchFamily="50" charset="-128"/>
              </a:rPr>
              <a:t>が</a:t>
            </a:r>
            <a:r>
              <a:rPr lang="en-US" altLang="ja-JP" b="0" i="0" dirty="0">
                <a:solidFill>
                  <a:srgbClr val="000000"/>
                </a:solidFill>
                <a:effectLst/>
                <a:latin typeface="Meiryo" panose="020B0604030504040204" pitchFamily="50" charset="-128"/>
                <a:ea typeface="Meiryo" panose="020B0604030504040204" pitchFamily="50" charset="-128"/>
              </a:rPr>
              <a:t>8</a:t>
            </a:r>
            <a:r>
              <a:rPr lang="ja-JP" altLang="en-US" b="0" i="0" dirty="0">
                <a:solidFill>
                  <a:srgbClr val="000000"/>
                </a:solidFill>
                <a:effectLst/>
                <a:latin typeface="Meiryo" panose="020B0604030504040204" pitchFamily="50" charset="-128"/>
                <a:ea typeface="Meiryo" panose="020B0604030504040204" pitchFamily="50" charset="-128"/>
              </a:rPr>
              <a:t>ビットであると決まっていたから</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進数で表すようにしたのか気になりました。</a:t>
            </a:r>
            <a:endParaRPr kumimoji="1" lang="en-US" dirty="0"/>
          </a:p>
        </p:txBody>
      </p:sp>
    </p:spTree>
    <p:extLst>
      <p:ext uri="{BB962C8B-B14F-4D97-AF65-F5344CB8AC3E}">
        <p14:creationId xmlns:p14="http://schemas.microsoft.com/office/powerpoint/2010/main" val="367421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a:xfrm>
            <a:off x="611956" y="1088974"/>
            <a:ext cx="8280092" cy="3150035"/>
          </a:xfrm>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とはどういう命令なのか分からなかったです。</a:t>
            </a:r>
            <a:endParaRPr lang="en-US" altLang="ja-JP" b="0" i="0" dirty="0">
              <a:solidFill>
                <a:srgbClr val="000000"/>
              </a:solidFill>
              <a:effectLst/>
              <a:latin typeface="Meiryo" panose="020B0604030504040204" pitchFamily="50" charset="-128"/>
              <a:ea typeface="Meiryo" panose="020B0604030504040204" pitchFamily="50" charset="-128"/>
            </a:endParaRPr>
          </a:p>
        </p:txBody>
      </p:sp>
      <p:graphicFrame>
        <p:nvGraphicFramePr>
          <p:cNvPr id="4" name="Group 383">
            <a:extLst>
              <a:ext uri="{FF2B5EF4-FFF2-40B4-BE49-F238E27FC236}">
                <a16:creationId xmlns:a16="http://schemas.microsoft.com/office/drawing/2014/main" id="{7D35B37D-B65C-486A-1D00-7F933BC72FB9}"/>
              </a:ext>
            </a:extLst>
          </p:cNvPr>
          <p:cNvGraphicFramePr>
            <a:graphicFrameLocks/>
          </p:cNvGraphicFramePr>
          <p:nvPr>
            <p:extLst>
              <p:ext uri="{D42A27DB-BD31-4B8C-83A1-F6EECF244321}">
                <p14:modId xmlns:p14="http://schemas.microsoft.com/office/powerpoint/2010/main" val="4147750793"/>
              </p:ext>
            </p:extLst>
          </p:nvPr>
        </p:nvGraphicFramePr>
        <p:xfrm>
          <a:off x="2411976" y="3519001"/>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Picture 18" descr="XOR">
            <a:extLst>
              <a:ext uri="{FF2B5EF4-FFF2-40B4-BE49-F238E27FC236}">
                <a16:creationId xmlns:a16="http://schemas.microsoft.com/office/drawing/2014/main" id="{72A4B41D-70F7-71C0-F5EC-6BC016D6165D}"/>
              </a:ext>
            </a:extLst>
          </p:cNvPr>
          <p:cNvPicPr>
            <a:picLocks noChangeAspect="1" noChangeArrowheads="1"/>
          </p:cNvPicPr>
          <p:nvPr/>
        </p:nvPicPr>
        <p:blipFill>
          <a:blip r:embed="rId2" cstate="print"/>
          <a:srcRect/>
          <a:stretch>
            <a:fillRect/>
          </a:stretch>
        </p:blipFill>
        <p:spPr bwMode="auto">
          <a:xfrm>
            <a:off x="4842267" y="3970299"/>
            <a:ext cx="1079500" cy="717550"/>
          </a:xfrm>
          <a:prstGeom prst="rect">
            <a:avLst/>
          </a:prstGeom>
          <a:noFill/>
        </p:spPr>
      </p:pic>
    </p:spTree>
    <p:extLst>
      <p:ext uri="{BB962C8B-B14F-4D97-AF65-F5344CB8AC3E}">
        <p14:creationId xmlns:p14="http://schemas.microsoft.com/office/powerpoint/2010/main" val="124887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また、マルチプレクサも具体的にどういうふうに複数の入力からひとつを選んでいるのかが分からなかったです。</a:t>
            </a:r>
            <a:endParaRPr kumimoji="1" lang="en-US" altLang="ja-JP" dirty="0"/>
          </a:p>
          <a:p>
            <a:endParaRPr kumimoji="1" lang="en-US" dirty="0"/>
          </a:p>
        </p:txBody>
      </p:sp>
    </p:spTree>
    <p:extLst>
      <p:ext uri="{BB962C8B-B14F-4D97-AF65-F5344CB8AC3E}">
        <p14:creationId xmlns:p14="http://schemas.microsoft.com/office/powerpoint/2010/main" val="1939123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521955" y="5319021"/>
            <a:ext cx="8280092" cy="629700"/>
          </a:xfrm>
        </p:spPr>
        <p:txBody>
          <a:bodyPr/>
          <a:lstStyle/>
          <a:p>
            <a:r>
              <a:rPr kumimoji="1" lang="ja-JP" altLang="en-US" dirty="0"/>
              <a:t>２：１マルチプレクサは真理値表でかける </a:t>
            </a:r>
            <a:endParaRPr kumimoji="1" lang="en-US" altLang="ja-JP" dirty="0"/>
          </a:p>
          <a:p>
            <a:pPr lvl="1"/>
            <a:r>
              <a:rPr lang="en-US" altLang="ja-JP" dirty="0"/>
              <a:t>s, i0, i1 </a:t>
            </a:r>
            <a:r>
              <a:rPr lang="ja-JP" altLang="en-US" dirty="0"/>
              <a:t>の全ての取り得る値の組み合わせが入力に書かれている</a:t>
            </a:r>
            <a:endParaRPr lang="en-US" altLang="ja-JP" dirty="0"/>
          </a:p>
          <a:p>
            <a:pPr lvl="1"/>
            <a:r>
              <a:rPr kumimoji="1" lang="en-US" altLang="ja-JP" dirty="0"/>
              <a:t>s </a:t>
            </a:r>
            <a:r>
              <a:rPr kumimoji="1" lang="ja-JP" altLang="en-US" dirty="0"/>
              <a:t>に着目すると，</a:t>
            </a:r>
            <a:endParaRPr kumimoji="1" lang="en-US" altLang="ja-JP" dirty="0"/>
          </a:p>
          <a:p>
            <a:pPr lvl="2"/>
            <a:r>
              <a:rPr kumimoji="1" lang="en-US" altLang="ja-JP" dirty="0"/>
              <a:t>s=0 </a:t>
            </a:r>
            <a:r>
              <a:rPr kumimoji="1" lang="ja-JP" altLang="en-US" dirty="0"/>
              <a:t>のときは </a:t>
            </a:r>
            <a:r>
              <a:rPr kumimoji="1" lang="en-US" altLang="ja-JP" dirty="0"/>
              <a:t>i0 </a:t>
            </a:r>
            <a:r>
              <a:rPr kumimoji="1" lang="ja-JP" altLang="en-US" dirty="0"/>
              <a:t>が </a:t>
            </a:r>
            <a:r>
              <a:rPr kumimoji="1" lang="en-US" altLang="ja-JP" dirty="0"/>
              <a:t>o </a:t>
            </a:r>
            <a:r>
              <a:rPr kumimoji="1" lang="ja-JP" altLang="en-US" dirty="0"/>
              <a:t>に</a:t>
            </a:r>
            <a:endParaRPr kumimoji="1" lang="en-US" altLang="ja-JP" dirty="0"/>
          </a:p>
          <a:p>
            <a:pPr lvl="2"/>
            <a:r>
              <a:rPr kumimoji="1" lang="en-US" altLang="ja-JP" dirty="0"/>
              <a:t>s=1 </a:t>
            </a:r>
            <a:r>
              <a:rPr kumimoji="1" lang="ja-JP" altLang="en-US" dirty="0"/>
              <a:t>のときは </a:t>
            </a:r>
            <a:r>
              <a:rPr kumimoji="1" lang="en-US" altLang="ja-JP" dirty="0"/>
              <a:t>i1 </a:t>
            </a:r>
            <a:r>
              <a:rPr kumimoji="1" lang="ja-JP" altLang="en-US" dirty="0"/>
              <a:t>が </a:t>
            </a:r>
            <a:r>
              <a:rPr kumimoji="1" lang="en-US" altLang="ja-JP" dirty="0"/>
              <a:t>o </a:t>
            </a:r>
            <a:r>
              <a:rPr kumimoji="1" lang="ja-JP" altLang="en-US" dirty="0"/>
              <a:t>に それぞれそのまま出ている</a:t>
            </a:r>
            <a:r>
              <a:rPr kumimoji="1" lang="en-US" altLang="ja-JP" dirty="0"/>
              <a:t>=</a:t>
            </a:r>
            <a:r>
              <a:rPr kumimoji="1" lang="ja-JP" altLang="en-US" dirty="0"/>
              <a:t>選択</a:t>
            </a:r>
            <a:endParaRPr kumimoji="1" lang="en-US" altLang="ja-JP" dirty="0"/>
          </a:p>
        </p:txBody>
      </p:sp>
      <mc:AlternateContent xmlns:mc="http://schemas.openxmlformats.org/markup-compatibility/2006" xmlns:a14="http://schemas.microsoft.com/office/drawing/2010/main">
        <mc:Choice Requires="a14">
          <p:graphicFrame>
            <p:nvGraphicFramePr>
              <p:cNvPr id="4" name="Group 153"/>
              <p:cNvGraphicFramePr>
                <a:graphicFrameLocks/>
              </p:cNvGraphicFramePr>
              <p:nvPr>
                <p:extLst>
                  <p:ext uri="{D42A27DB-BD31-4B8C-83A1-F6EECF244321}">
                    <p14:modId xmlns:p14="http://schemas.microsoft.com/office/powerpoint/2010/main" val="2871902928"/>
                  </p:ext>
                </p:extLst>
              </p:nvPr>
            </p:nvGraphicFramePr>
            <p:xfrm>
              <a:off x="3221985" y="1088974"/>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xmlns="">
          <p:graphicFrame>
            <p:nvGraphicFramePr>
              <p:cNvPr id="4" name="Group 153"/>
              <p:cNvGraphicFramePr>
                <a:graphicFrameLocks/>
              </p:cNvGraphicFramePr>
              <p:nvPr>
                <p:extLst>
                  <p:ext uri="{D42A27DB-BD31-4B8C-83A1-F6EECF244321}">
                    <p14:modId xmlns:p14="http://schemas.microsoft.com/office/powerpoint/2010/main" val="2871902928"/>
                  </p:ext>
                </p:extLst>
              </p:nvPr>
            </p:nvGraphicFramePr>
            <p:xfrm>
              <a:off x="3221985" y="1088974"/>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t="-2247" r="-303509" b="-547191"/>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100000" t="-2247" r="-203509" b="-547191"/>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200000" t="-2247" r="-103509" b="-547191"/>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300000" t="-2247" r="-3509" b="-547191"/>
                          </a:stretch>
                        </a:blip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Fallback>
      </mc:AlternateContent>
      <p:cxnSp>
        <p:nvCxnSpPr>
          <p:cNvPr id="5" name="直線コネクタ 4"/>
          <p:cNvCxnSpPr/>
          <p:nvPr/>
        </p:nvCxnSpPr>
        <p:spPr bwMode="auto">
          <a:xfrm>
            <a:off x="5922015"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5374814"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5382009"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5382009"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5832014"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bwMode="auto">
              <a:xfrm>
                <a:off x="5562011"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bwMode="auto">
              <a:xfrm>
                <a:off x="5562011" y="2078985"/>
                <a:ext cx="540006" cy="270003"/>
              </a:xfrm>
              <a:prstGeom prst="rect">
                <a:avLst/>
              </a:prstGeom>
              <a:blipFill>
                <a:blip r:embed="rId3"/>
                <a:stretch>
                  <a:fillRect/>
                </a:stretch>
              </a:blipFill>
              <a:ln>
                <a:noFill/>
                <a:headEnd/>
                <a:tailEnd type="triangle" w="sm"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bwMode="auto">
              <a:xfrm>
                <a:off x="4932004"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bwMode="auto">
              <a:xfrm>
                <a:off x="4932004" y="2708992"/>
                <a:ext cx="540006" cy="270003"/>
              </a:xfrm>
              <a:prstGeom prst="rect">
                <a:avLst/>
              </a:prstGeom>
              <a:blipFill>
                <a:blip r:embed="rId4"/>
                <a:stretch>
                  <a:fillRect b="-24444"/>
                </a:stretch>
              </a:blipFill>
              <a:ln>
                <a:noFill/>
                <a:headEnd/>
                <a:tailEnd type="triangle" w="sm"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bwMode="auto">
              <a:xfrm>
                <a:off x="4932004" y="3248998"/>
                <a:ext cx="540006" cy="270003"/>
              </a:xfrm>
              <a:prstGeom prst="rect">
                <a:avLst/>
              </a:prstGeom>
              <a:blipFill>
                <a:blip r:embed="rId5"/>
                <a:stretch>
                  <a:fillRect b="-25000"/>
                </a:stretch>
              </a:blipFill>
              <a:ln>
                <a:noFill/>
                <a:headEnd/>
                <a:tailEnd type="triangle" w="sm"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bwMode="auto">
              <a:xfrm>
                <a:off x="6282019"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bwMode="auto">
              <a:xfrm>
                <a:off x="6282019" y="2978995"/>
                <a:ext cx="540006" cy="270003"/>
              </a:xfrm>
              <a:prstGeom prst="rect">
                <a:avLst/>
              </a:prstGeom>
              <a:blipFill>
                <a:blip r:embed="rId6"/>
                <a:stretch>
                  <a:fillRect/>
                </a:stretch>
              </a:blipFill>
              <a:ln>
                <a:noFill/>
                <a:headEnd/>
                <a:tailEnd type="triangle" w="sm" len="med"/>
              </a:ln>
              <a:effectLst/>
            </p:spPr>
            <p:txBody>
              <a:bodyPr/>
              <a:lstStyle/>
              <a:p>
                <a:r>
                  <a:rPr lang="en-US">
                    <a:noFill/>
                  </a:rPr>
                  <a:t> </a:t>
                </a:r>
              </a:p>
            </p:txBody>
          </p:sp>
        </mc:Fallback>
      </mc:AlternateContent>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solidFill>
                  <a:schemeClr val="accent5"/>
                </a:solidFill>
              </a:rPr>
              <a:t>つまり，</a:t>
            </a:r>
            <a:r>
              <a:rPr lang="en-US" altLang="ja-JP" dirty="0">
                <a:solidFill>
                  <a:schemeClr val="accent5"/>
                </a:solidFill>
              </a:rPr>
              <a:t>{AND, OR, NOT} </a:t>
            </a:r>
            <a:r>
              <a:rPr lang="ja-JP" altLang="en-US" dirty="0">
                <a:solidFill>
                  <a:schemeClr val="accent5"/>
                </a:solidFill>
              </a:rPr>
              <a:t>を使って</a:t>
            </a:r>
            <a:r>
              <a:rPr kumimoji="1" lang="ja-JP" altLang="en-US" dirty="0">
                <a:solidFill>
                  <a:schemeClr val="accent5"/>
                </a:solidFill>
              </a:rPr>
              <a:t>対応する回路</a:t>
            </a:r>
            <a:r>
              <a:rPr lang="ja-JP" altLang="en-US" dirty="0">
                <a:solidFill>
                  <a:schemeClr val="accent5"/>
                </a:solidFill>
              </a:rPr>
              <a:t>が生成できる</a:t>
            </a:r>
            <a:endParaRPr kumimoji="1" lang="ja-JP" altLang="en-US" dirty="0">
              <a:solidFill>
                <a:schemeClr val="accent5"/>
              </a:solidFill>
            </a:endParaRPr>
          </a:p>
        </p:txBody>
      </p:sp>
      <p:graphicFrame>
        <p:nvGraphicFramePr>
          <p:cNvPr id="4" name="Group 153"/>
          <p:cNvGraphicFramePr>
            <a:graphicFrameLocks/>
          </p:cNvGraphicFramePr>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は</a:t>
            </a:r>
            <a:r>
              <a:rPr lang="en-US" altLang="ja-JP" b="0" i="0" dirty="0">
                <a:solidFill>
                  <a:srgbClr val="000000"/>
                </a:solidFill>
                <a:effectLst/>
                <a:latin typeface="Meiryo" panose="020B0604030504040204" pitchFamily="50" charset="-128"/>
                <a:ea typeface="Meiryo" panose="020B0604030504040204" pitchFamily="50" charset="-128"/>
              </a:rPr>
              <a:t>OR</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を組み合わせれば結果的に演算が可能ですが、</a:t>
            </a:r>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の命令のコードがあるのには何か特別な理由があるのでしょうか。単純にまとめたほうが効率がいいからでしょうか</a:t>
            </a:r>
            <a:endParaRPr kumimoji="1" lang="en-US" dirty="0"/>
          </a:p>
        </p:txBody>
      </p:sp>
    </p:spTree>
    <p:extLst>
      <p:ext uri="{BB962C8B-B14F-4D97-AF65-F5344CB8AC3E}">
        <p14:creationId xmlns:p14="http://schemas.microsoft.com/office/powerpoint/2010/main" val="1356948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進数では、文字が数字として使われているのですが、文字列はコンピュータは直接理解することができないと認識しているのですが、この場合、別の進数に変換されてから計算を行っているのでしょうか。</a:t>
            </a:r>
            <a:endParaRPr kumimoji="1" lang="en-US" dirty="0"/>
          </a:p>
        </p:txBody>
      </p:sp>
    </p:spTree>
    <p:extLst>
      <p:ext uri="{BB962C8B-B14F-4D97-AF65-F5344CB8AC3E}">
        <p14:creationId xmlns:p14="http://schemas.microsoft.com/office/powerpoint/2010/main" val="594265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真空ジェシカというお笑い芸人のネタで二進数の指折りの話がでてきてて、その時はそんなのがあるんだ</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程度にしか思いませんでしたが、二進数の指折りにちゃんと意味があるんだな</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と思いました。</a:t>
            </a:r>
            <a:endParaRPr lang="en-US" altLang="ja-JP" b="0" i="0" dirty="0">
              <a:solidFill>
                <a:srgbClr val="000000"/>
              </a:solidFill>
              <a:effectLst/>
              <a:latin typeface="Meiryo" panose="020B0604030504040204" pitchFamily="50" charset="-128"/>
              <a:ea typeface="Meiryo" panose="020B0604030504040204" pitchFamily="50" charset="-128"/>
            </a:endParaRPr>
          </a:p>
        </p:txBody>
      </p:sp>
    </p:spTree>
    <p:extLst>
      <p:ext uri="{BB962C8B-B14F-4D97-AF65-F5344CB8AC3E}">
        <p14:creationId xmlns:p14="http://schemas.microsoft.com/office/powerpoint/2010/main" val="1253222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論理回路は数理基礎論で学習済みでしたが、回路図を書けるようになって終わりでした。</a:t>
            </a:r>
            <a:endParaRPr kumimoji="1" lang="en-US" altLang="ja-JP" dirty="0"/>
          </a:p>
          <a:p>
            <a:r>
              <a:rPr lang="ja-JP" altLang="en-US" b="0" i="0" dirty="0">
                <a:solidFill>
                  <a:srgbClr val="000000"/>
                </a:solidFill>
                <a:effectLst/>
                <a:latin typeface="Meiryo" panose="020B0604030504040204" pitchFamily="50" charset="-128"/>
                <a:ea typeface="Meiryo" panose="020B0604030504040204" pitchFamily="50" charset="-128"/>
              </a:rPr>
              <a:t>今回の講義は今までの授業であった、数理基礎論やコンピュータシステム序論などと重なる部分が特に多く、全部意味があったんだなと思うと同時にこれだけ出でくるならもっとしっかり理解しないとと思いました。</a:t>
            </a:r>
            <a:endParaRPr kumimoji="1" lang="en-US" dirty="0"/>
          </a:p>
        </p:txBody>
      </p:sp>
    </p:spTree>
    <p:extLst>
      <p:ext uri="{BB962C8B-B14F-4D97-AF65-F5344CB8AC3E}">
        <p14:creationId xmlns:p14="http://schemas.microsoft.com/office/powerpoint/2010/main" val="4203715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C</a:t>
            </a:r>
            <a:r>
              <a:rPr lang="ja-JP" altLang="en-US" b="0" i="0" dirty="0">
                <a:solidFill>
                  <a:srgbClr val="000000"/>
                </a:solidFill>
                <a:effectLst/>
                <a:latin typeface="Meiryo" panose="020B0604030504040204" pitchFamily="50" charset="-128"/>
                <a:ea typeface="Meiryo" panose="020B0604030504040204" pitchFamily="50" charset="-128"/>
              </a:rPr>
              <a:t>言語が機械語と近いとの事だったのですが、初心者にもわかりやすいようにしているプログラミングを作るのは機械語に近い言語より難しいのですか？</a:t>
            </a:r>
            <a:endParaRPr kumimoji="1" lang="en-US" dirty="0"/>
          </a:p>
        </p:txBody>
      </p:sp>
    </p:spTree>
    <p:extLst>
      <p:ext uri="{BB962C8B-B14F-4D97-AF65-F5344CB8AC3E}">
        <p14:creationId xmlns:p14="http://schemas.microsoft.com/office/powerpoint/2010/main" val="381185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今回の授業は全体的に難しかったと思いました。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en-US" altLang="ja-JP" b="0" i="0" dirty="0">
                <a:solidFill>
                  <a:srgbClr val="000000"/>
                </a:solidFill>
                <a:effectLst/>
                <a:latin typeface="Meiryo" panose="020B0604030504040204" pitchFamily="50" charset="-128"/>
                <a:ea typeface="Meiryo" panose="020B0604030504040204" pitchFamily="50" charset="-128"/>
              </a:rPr>
              <a:t>RISC-V</a:t>
            </a:r>
            <a:r>
              <a:rPr lang="ja-JP" altLang="en-US" b="0" i="0" dirty="0">
                <a:solidFill>
                  <a:srgbClr val="000000"/>
                </a:solidFill>
                <a:effectLst/>
                <a:latin typeface="Meiryo" panose="020B0604030504040204" pitchFamily="50" charset="-128"/>
                <a:ea typeface="Meiryo" panose="020B0604030504040204" pitchFamily="50" charset="-128"/>
              </a:rPr>
              <a:t>のところがあまりわからなかったです。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今回の内容は少し難しかったです。</a:t>
            </a:r>
            <a:endParaRPr kumimoji="1" lang="en-US" dirty="0"/>
          </a:p>
        </p:txBody>
      </p:sp>
    </p:spTree>
    <p:extLst>
      <p:ext uri="{BB962C8B-B14F-4D97-AF65-F5344CB8AC3E}">
        <p14:creationId xmlns:p14="http://schemas.microsoft.com/office/powerpoint/2010/main" val="45329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effectLst/>
                <a:latin typeface="Meiryo" panose="020B0604030504040204" pitchFamily="50" charset="-128"/>
                <a:ea typeface="Meiryo" panose="020B0604030504040204" pitchFamily="50" charset="-128"/>
              </a:rPr>
              <a:t>CPU</a:t>
            </a:r>
            <a:r>
              <a:rPr lang="ja-JP" altLang="en-US" b="0" i="0" dirty="0">
                <a:effectLst/>
                <a:latin typeface="Meiryo" panose="020B0604030504040204" pitchFamily="50" charset="-128"/>
                <a:ea typeface="Meiryo" panose="020B0604030504040204" pitchFamily="50" charset="-128"/>
              </a:rPr>
              <a:t>の仕組みを実際に体験したいので、自作で作ってみようかと思い始めました。</a:t>
            </a:r>
            <a:endParaRPr lang="en-US" altLang="ja-JP" b="0" i="0" dirty="0">
              <a:effectLst/>
              <a:latin typeface="Meiryo" panose="020B0604030504040204" pitchFamily="50" charset="-128"/>
              <a:ea typeface="Meiryo" panose="020B0604030504040204" pitchFamily="50" charset="-128"/>
            </a:endParaRPr>
          </a:p>
          <a:p>
            <a:pPr lvl="1"/>
            <a:endParaRPr kumimoji="1" lang="en-US" dirty="0">
              <a:latin typeface="Meiryo" panose="020B0604030504040204" pitchFamily="50" charset="-128"/>
              <a:ea typeface="Meiryo" panose="020B0604030504040204" pitchFamily="50" charset="-128"/>
            </a:endParaRPr>
          </a:p>
          <a:p>
            <a:pPr lvl="1"/>
            <a:r>
              <a:rPr kumimoji="1" lang="ja-JP" altLang="en-US" dirty="0">
                <a:latin typeface="Meiryo" panose="020B0604030504040204" pitchFamily="50" charset="-128"/>
                <a:ea typeface="Meiryo" panose="020B0604030504040204" pitchFamily="50" charset="-128"/>
              </a:rPr>
              <a:t>研究室の新入生向けの </a:t>
            </a:r>
            <a:r>
              <a:rPr kumimoji="1" lang="en-US" altLang="ja-JP" dirty="0">
                <a:latin typeface="Meiryo" panose="020B0604030504040204" pitchFamily="50" charset="-128"/>
                <a:ea typeface="Meiryo" panose="020B0604030504040204" pitchFamily="50" charset="-128"/>
              </a:rPr>
              <a:t>CPU </a:t>
            </a:r>
            <a:r>
              <a:rPr kumimoji="1" lang="ja-JP" altLang="en-US" dirty="0">
                <a:latin typeface="Meiryo" panose="020B0604030504040204" pitchFamily="50" charset="-128"/>
                <a:ea typeface="Meiryo" panose="020B0604030504040204" pitchFamily="50" charset="-128"/>
              </a:rPr>
              <a:t>設計演習：</a:t>
            </a:r>
            <a:endParaRPr kumimoji="1" lang="en-US" dirty="0">
              <a:latin typeface="Meiryo" panose="020B0604030504040204" pitchFamily="50" charset="-128"/>
              <a:ea typeface="Meiryo" panose="020B0604030504040204" pitchFamily="50" charset="-128"/>
            </a:endParaRPr>
          </a:p>
          <a:p>
            <a:pPr lvl="1"/>
            <a:r>
              <a:rPr kumimoji="1" lang="en-US" dirty="0">
                <a:hlinkClick r:id="rId2"/>
              </a:rPr>
              <a:t>https://github.com/shioya-lab/cpu-exercise</a:t>
            </a:r>
            <a:endParaRPr kumimoji="1" lang="en-US" dirty="0"/>
          </a:p>
        </p:txBody>
      </p:sp>
    </p:spTree>
    <p:extLst>
      <p:ext uri="{BB962C8B-B14F-4D97-AF65-F5344CB8AC3E}">
        <p14:creationId xmlns:p14="http://schemas.microsoft.com/office/powerpoint/2010/main" val="37195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1252AD-97FF-3A87-D267-75A261019A98}"/>
              </a:ext>
            </a:extLst>
          </p:cNvPr>
          <p:cNvSpPr>
            <a:spLocks noGrp="1"/>
          </p:cNvSpPr>
          <p:nvPr>
            <p:ph type="title"/>
          </p:nvPr>
        </p:nvSpPr>
        <p:spPr/>
        <p:txBody>
          <a:bodyPr/>
          <a:lstStyle/>
          <a:p>
            <a:r>
              <a:rPr kumimoji="1" lang="ja-JP" altLang="en-US" dirty="0"/>
              <a:t>２進数や１６進数による数値表現</a:t>
            </a:r>
            <a:endParaRPr lang="en-US" dirty="0"/>
          </a:p>
        </p:txBody>
      </p:sp>
      <p:sp>
        <p:nvSpPr>
          <p:cNvPr id="5" name="コンテンツ プレースホルダー 4">
            <a:extLst>
              <a:ext uri="{FF2B5EF4-FFF2-40B4-BE49-F238E27FC236}">
                <a16:creationId xmlns:a16="http://schemas.microsoft.com/office/drawing/2014/main" id="{FE3FC9F6-6123-3A84-AAC5-87399D386C97}"/>
              </a:ext>
            </a:extLst>
          </p:cNvPr>
          <p:cNvSpPr>
            <a:spLocks noGrp="1"/>
          </p:cNvSpPr>
          <p:nvPr>
            <p:ph sz="quarter" idx="10"/>
          </p:nvPr>
        </p:nvSpPr>
        <p:spPr/>
        <p:txBody>
          <a:bodyPr/>
          <a:lstStyle/>
          <a:p>
            <a:r>
              <a:rPr kumimoji="1" lang="ja-JP" altLang="en-US" sz="2000" dirty="0"/>
              <a:t>現代のコンピュータは基本的に２進数ベースで出来ている</a:t>
            </a:r>
            <a:endParaRPr kumimoji="1" lang="en-US" altLang="ja-JP" sz="2000" dirty="0"/>
          </a:p>
          <a:p>
            <a:pPr lvl="1"/>
            <a:r>
              <a:rPr kumimoji="1" lang="ja-JP" altLang="en-US" dirty="0"/>
              <a:t>電圧が「高い</a:t>
            </a:r>
            <a:r>
              <a:rPr kumimoji="1" lang="en-US" altLang="ja-JP" dirty="0"/>
              <a:t>=1</a:t>
            </a:r>
            <a:r>
              <a:rPr kumimoji="1" lang="ja-JP" altLang="en-US" dirty="0"/>
              <a:t>」</a:t>
            </a:r>
            <a:r>
              <a:rPr kumimoji="1" lang="en-US" altLang="ja-JP" dirty="0"/>
              <a:t>or</a:t>
            </a:r>
            <a:r>
              <a:rPr kumimoji="1" lang="ja-JP" altLang="en-US" dirty="0"/>
              <a:t>「低い</a:t>
            </a:r>
            <a:r>
              <a:rPr kumimoji="1" lang="en-US" altLang="ja-JP" dirty="0"/>
              <a:t>=0</a:t>
            </a:r>
            <a:r>
              <a:rPr kumimoji="1" lang="ja-JP" altLang="en-US" dirty="0"/>
              <a:t>」のような形で表現</a:t>
            </a:r>
            <a:endParaRPr kumimoji="1" lang="en-US" altLang="ja-JP" dirty="0"/>
          </a:p>
          <a:p>
            <a:pPr lvl="1"/>
            <a:r>
              <a:rPr kumimoji="1" lang="ja-JP" altLang="en-US" sz="2000" dirty="0"/>
              <a:t>２進数だと</a:t>
            </a:r>
            <a:r>
              <a:rPr kumimoji="1" lang="ja-JP" altLang="en-US" dirty="0"/>
              <a:t>回路を作るのが簡単</a:t>
            </a:r>
            <a:endParaRPr kumimoji="1" lang="en-US" altLang="ja-JP" dirty="0"/>
          </a:p>
          <a:p>
            <a:pPr lvl="2"/>
            <a:r>
              <a:rPr kumimoji="1" lang="ja-JP" altLang="en-US" dirty="0"/>
              <a:t>中間の電圧とかを扱うのは大変</a:t>
            </a:r>
            <a:endParaRPr kumimoji="1" lang="en-US" altLang="ja-JP" dirty="0"/>
          </a:p>
          <a:p>
            <a:r>
              <a:rPr kumimoji="1" lang="ja-JP" altLang="en-US" dirty="0"/>
              <a:t>２進の利点と欠点</a:t>
            </a:r>
            <a:endParaRPr kumimoji="1" lang="en-US" altLang="ja-JP" dirty="0"/>
          </a:p>
          <a:p>
            <a:pPr lvl="1"/>
            <a:r>
              <a:rPr kumimoji="1" lang="ja-JP" altLang="en-US" dirty="0"/>
              <a:t>利点：各桁に意味を持たす事が多いので色々と考えやすい</a:t>
            </a:r>
            <a:endParaRPr kumimoji="1" lang="en-US" altLang="ja-JP" dirty="0"/>
          </a:p>
          <a:p>
            <a:pPr lvl="1"/>
            <a:r>
              <a:rPr kumimoji="1" lang="ja-JP" altLang="en-US" dirty="0"/>
              <a:t>欠点：桁数が大きく人間に把握が難しい</a:t>
            </a:r>
            <a:endParaRPr kumimoji="1" lang="en-US" altLang="ja-JP" dirty="0"/>
          </a:p>
          <a:p>
            <a:r>
              <a:rPr kumimoji="1" lang="ja-JP" altLang="en-US" dirty="0"/>
              <a:t>１６進の利点</a:t>
            </a:r>
            <a:endParaRPr kumimoji="1" lang="en-US" altLang="ja-JP" dirty="0"/>
          </a:p>
          <a:p>
            <a:pPr lvl="1"/>
            <a:r>
              <a:rPr kumimoji="1" lang="ja-JP" altLang="en-US" dirty="0"/>
              <a:t>利点：２進数とは相互変換が容易</a:t>
            </a:r>
            <a:endParaRPr kumimoji="1" lang="en-US" altLang="ja-JP" dirty="0"/>
          </a:p>
          <a:p>
            <a:pPr lvl="1"/>
            <a:r>
              <a:rPr kumimoji="1" lang="ja-JP" altLang="en-US" dirty="0"/>
              <a:t>欠点：慣れていないとやや把握が難しい</a:t>
            </a:r>
            <a:endParaRPr lang="en-US" dirty="0"/>
          </a:p>
        </p:txBody>
      </p:sp>
      <p:sp>
        <p:nvSpPr>
          <p:cNvPr id="2" name="スライド番号プレースホルダー 1">
            <a:extLst>
              <a:ext uri="{FF2B5EF4-FFF2-40B4-BE49-F238E27FC236}">
                <a16:creationId xmlns:a16="http://schemas.microsoft.com/office/drawing/2014/main" id="{CD342348-FBC7-AD6E-9963-D79BBA6CD8EB}"/>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22</a:t>
            </a:fld>
            <a:endParaRPr kumimoji="1" lang="ja-JP" altLang="en-US"/>
          </a:p>
        </p:txBody>
      </p:sp>
    </p:spTree>
    <p:extLst>
      <p:ext uri="{BB962C8B-B14F-4D97-AF65-F5344CB8AC3E}">
        <p14:creationId xmlns:p14="http://schemas.microsoft.com/office/powerpoint/2010/main" val="2760043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実際の命令セットの例</a:t>
            </a:r>
            <a:endParaRPr kumimoji="1" lang="ja-JP" altLang="en-US" dirty="0"/>
          </a:p>
        </p:txBody>
      </p:sp>
      <p:sp>
        <p:nvSpPr>
          <p:cNvPr id="3" name="テキスト プレースホルダー 2"/>
          <p:cNvSpPr>
            <a:spLocks noGrp="1"/>
          </p:cNvSpPr>
          <p:nvPr>
            <p:ph sz="quarter" idx="10"/>
          </p:nvPr>
        </p:nvSpPr>
        <p:spPr>
          <a:xfrm>
            <a:off x="611956" y="1088974"/>
            <a:ext cx="8280092" cy="3150035"/>
          </a:xfrm>
        </p:spPr>
        <p:txBody>
          <a:bodyPr/>
          <a:lstStyle/>
          <a:p>
            <a:r>
              <a:rPr lang="en-US" altLang="ja-JP" dirty="0"/>
              <a:t>RISC-V </a:t>
            </a:r>
            <a:r>
              <a:rPr lang="ja-JP" altLang="en-US" dirty="0"/>
              <a:t>を例として説明</a:t>
            </a:r>
            <a:endParaRPr lang="en-US" altLang="ja-JP" dirty="0"/>
          </a:p>
          <a:p>
            <a:pPr lvl="1"/>
            <a:r>
              <a:rPr kumimoji="1" lang="ja-JP" altLang="en-US" dirty="0"/>
              <a:t>加減算，論理演算，ロード・ストア，即値，分岐とジャンプなど</a:t>
            </a:r>
            <a:endParaRPr kumimoji="1" lang="en-US" altLang="ja-JP" dirty="0"/>
          </a:p>
          <a:p>
            <a:pPr lvl="1"/>
            <a:r>
              <a:rPr kumimoji="1" lang="ja-JP" altLang="en-US" dirty="0"/>
              <a:t>各命令は基本的に </a:t>
            </a:r>
            <a:r>
              <a:rPr kumimoji="1" lang="en-US" altLang="ja-JP" dirty="0"/>
              <a:t>32bit </a:t>
            </a:r>
            <a:r>
              <a:rPr kumimoji="1" lang="ja-JP" altLang="en-US" dirty="0"/>
              <a:t>幅</a:t>
            </a:r>
            <a:endParaRPr kumimoji="1" lang="en-US" altLang="ja-JP" dirty="0"/>
          </a:p>
          <a:p>
            <a:r>
              <a:rPr lang="ja-JP" altLang="en-US" dirty="0"/>
              <a:t>１回目の講義で４桁の数字で表していたことと同じことを</a:t>
            </a:r>
            <a:br>
              <a:rPr lang="en-US" altLang="ja-JP" dirty="0"/>
            </a:br>
            <a:r>
              <a:rPr lang="en-US" altLang="ja-JP" dirty="0"/>
              <a:t>32bit </a:t>
            </a:r>
            <a:r>
              <a:rPr lang="ja-JP" altLang="en-US" dirty="0"/>
              <a:t>の中を細かく区切ってやっている</a:t>
            </a:r>
            <a:endParaRPr lang="en-US" altLang="ja-JP" dirty="0"/>
          </a:p>
          <a:p>
            <a:endParaRPr lang="en-US" altLang="ja-JP" dirty="0"/>
          </a:p>
        </p:txBody>
      </p:sp>
      <p:pic>
        <p:nvPicPr>
          <p:cNvPr id="4" name="図 3">
            <a:extLst>
              <a:ext uri="{FF2B5EF4-FFF2-40B4-BE49-F238E27FC236}">
                <a16:creationId xmlns:a16="http://schemas.microsoft.com/office/drawing/2014/main" id="{4990E592-58D4-E7F9-A4CB-52787B83DE14}"/>
              </a:ext>
            </a:extLst>
          </p:cNvPr>
          <p:cNvPicPr>
            <a:picLocks noChangeAspect="1"/>
          </p:cNvPicPr>
          <p:nvPr/>
        </p:nvPicPr>
        <p:blipFill>
          <a:blip r:embed="rId2"/>
          <a:stretch>
            <a:fillRect/>
          </a:stretch>
        </p:blipFill>
        <p:spPr>
          <a:xfrm>
            <a:off x="701957" y="3969006"/>
            <a:ext cx="7722035" cy="2020980"/>
          </a:xfrm>
          <a:prstGeom prst="rect">
            <a:avLst/>
          </a:prstGeom>
        </p:spPr>
      </p:pic>
      <p:sp>
        <p:nvSpPr>
          <p:cNvPr id="5" name="テキスト プレースホルダー 2">
            <a:extLst>
              <a:ext uri="{FF2B5EF4-FFF2-40B4-BE49-F238E27FC236}">
                <a16:creationId xmlns:a16="http://schemas.microsoft.com/office/drawing/2014/main" id="{88C95690-FB53-B2CE-A1AD-4EC6D0506118}"/>
              </a:ext>
            </a:extLst>
          </p:cNvPr>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Tree>
    <p:extLst>
      <p:ext uri="{BB962C8B-B14F-4D97-AF65-F5344CB8AC3E}">
        <p14:creationId xmlns:p14="http://schemas.microsoft.com/office/powerpoint/2010/main" val="25663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161951" y="396900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56703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a:t>
            </a:r>
            <a:r>
              <a:rPr lang="en-US" altLang="ja-JP" dirty="0"/>
              <a:t>/</a:t>
            </a:r>
            <a:r>
              <a:rPr kumimoji="1" lang="ja-JP" altLang="en-US" dirty="0"/>
              <a:t>順序回路</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a:p>
            <a:r>
              <a:rPr kumimoji="1" lang="ja-JP" altLang="en-US" dirty="0"/>
              <a:t>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p:txBody>
      </p:sp>
    </p:spTree>
    <p:extLst>
      <p:ext uri="{BB962C8B-B14F-4D97-AF65-F5344CB8AC3E}">
        <p14:creationId xmlns:p14="http://schemas.microsoft.com/office/powerpoint/2010/main" val="133826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b="1"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1361CE4-9EAB-F0C5-DD8A-6252E76AEA52}"/>
              </a:ext>
            </a:extLst>
          </p:cNvPr>
          <p:cNvSpPr>
            <a:spLocks noGrp="1"/>
          </p:cNvSpPr>
          <p:nvPr>
            <p:ph type="title"/>
          </p:nvPr>
        </p:nvSpPr>
        <p:spPr/>
        <p:txBody>
          <a:bodyPr/>
          <a:lstStyle/>
          <a:p>
            <a:r>
              <a:rPr lang="ja-JP" altLang="en-US" dirty="0"/>
              <a:t>論理回路の作り方</a:t>
            </a:r>
            <a:endParaRPr lang="en-US" dirty="0"/>
          </a:p>
        </p:txBody>
      </p:sp>
      <p:sp>
        <p:nvSpPr>
          <p:cNvPr id="5" name="コンテンツ プレースホルダー 4">
            <a:extLst>
              <a:ext uri="{FF2B5EF4-FFF2-40B4-BE49-F238E27FC236}">
                <a16:creationId xmlns:a16="http://schemas.microsoft.com/office/drawing/2014/main" id="{15A3C09D-6661-C4DB-AFC5-2E4B40A8A822}"/>
              </a:ext>
            </a:extLst>
          </p:cNvPr>
          <p:cNvSpPr>
            <a:spLocks noGrp="1"/>
          </p:cNvSpPr>
          <p:nvPr>
            <p:ph sz="quarter" idx="10"/>
          </p:nvPr>
        </p:nvSpPr>
        <p:spPr/>
        <p:txBody>
          <a:bodyPr/>
          <a:lstStyle/>
          <a:p>
            <a:r>
              <a:rPr lang="ja-JP" altLang="en-US" dirty="0"/>
              <a:t>前回の内容：</a:t>
            </a:r>
            <a:endParaRPr lang="en-US" altLang="ja-JP" dirty="0"/>
          </a:p>
          <a:p>
            <a:pPr lvl="1"/>
            <a:r>
              <a:rPr lang="en-US" altLang="ja-JP" dirty="0"/>
              <a:t>AND</a:t>
            </a:r>
            <a:r>
              <a:rPr lang="ja-JP" altLang="en-US" dirty="0"/>
              <a:t>，</a:t>
            </a:r>
            <a:r>
              <a:rPr lang="en-US" altLang="ja-JP" dirty="0"/>
              <a:t>OR</a:t>
            </a:r>
            <a:r>
              <a:rPr lang="ja-JP" altLang="en-US" dirty="0"/>
              <a:t>，</a:t>
            </a:r>
            <a:r>
              <a:rPr lang="en-US" altLang="ja-JP" dirty="0"/>
              <a:t>NOT </a:t>
            </a:r>
            <a:r>
              <a:rPr lang="ja-JP" altLang="en-US" dirty="0"/>
              <a:t>があれば，どんな論理回路も作れる</a:t>
            </a:r>
            <a:endParaRPr lang="en-US" altLang="ja-JP" dirty="0"/>
          </a:p>
          <a:p>
            <a:pPr lvl="2"/>
            <a:r>
              <a:rPr lang="ja-JP" altLang="en-US" dirty="0"/>
              <a:t>組み合わせ回路も順序回路も</a:t>
            </a:r>
            <a:endParaRPr lang="en-US" altLang="ja-JP" dirty="0"/>
          </a:p>
          <a:p>
            <a:pPr lvl="1"/>
            <a:r>
              <a:rPr lang="en-US" altLang="ja-JP" dirty="0"/>
              <a:t>CPU </a:t>
            </a:r>
            <a:r>
              <a:rPr lang="ja-JP" altLang="en-US" dirty="0"/>
              <a:t>を構成する演算器や </a:t>
            </a:r>
            <a:r>
              <a:rPr lang="en-US" altLang="ja-JP" dirty="0"/>
              <a:t>PC</a:t>
            </a:r>
            <a:r>
              <a:rPr lang="ja-JP" altLang="en-US" dirty="0"/>
              <a:t>，レジスタ，メモリも作れる</a:t>
            </a:r>
            <a:endParaRPr lang="en-US" altLang="ja-JP" dirty="0"/>
          </a:p>
          <a:p>
            <a:pPr lvl="2"/>
            <a:r>
              <a:rPr lang="ja-JP" altLang="en-US" dirty="0"/>
              <a:t>具体的な作り方の例をそれぞれ説明</a:t>
            </a:r>
            <a:endParaRPr lang="en-US" altLang="ja-JP" dirty="0"/>
          </a:p>
          <a:p>
            <a:r>
              <a:rPr lang="ja-JP" altLang="en-US" dirty="0"/>
              <a:t>今回の内容：</a:t>
            </a:r>
            <a:endParaRPr lang="en-US" altLang="ja-JP" dirty="0"/>
          </a:p>
          <a:p>
            <a:pPr lvl="1"/>
            <a:r>
              <a:rPr lang="en-US" altLang="ja-JP" dirty="0"/>
              <a:t>AND</a:t>
            </a:r>
            <a:r>
              <a:rPr lang="ja-JP" altLang="en-US" dirty="0"/>
              <a:t>，</a:t>
            </a:r>
            <a:r>
              <a:rPr lang="en-US" altLang="ja-JP" dirty="0"/>
              <a:t>OR</a:t>
            </a:r>
            <a:r>
              <a:rPr lang="ja-JP" altLang="en-US" dirty="0"/>
              <a:t>，</a:t>
            </a:r>
            <a:r>
              <a:rPr lang="en-US" altLang="ja-JP" dirty="0"/>
              <a:t>NOT </a:t>
            </a:r>
            <a:r>
              <a:rPr lang="ja-JP" altLang="en-US" dirty="0"/>
              <a:t>のようなゲート回路はどのように作るのか？</a:t>
            </a:r>
            <a:endParaRPr lang="en-US" altLang="ja-JP" dirty="0"/>
          </a:p>
          <a:p>
            <a:pPr lvl="1"/>
            <a:r>
              <a:rPr lang="ja-JP" altLang="en-US" dirty="0"/>
              <a:t>それらのゲート回路の「遅延」や「消費電力」とは何なのか？</a:t>
            </a:r>
            <a:endParaRPr lang="en-US" altLang="ja-JP" dirty="0"/>
          </a:p>
          <a:p>
            <a:pPr lvl="2"/>
            <a:r>
              <a:rPr lang="ja-JP" altLang="en-US" dirty="0"/>
              <a:t>（なぜ物理的実体のない情報を扱っているのに時間や電力がかかるのか？</a:t>
            </a:r>
            <a:endParaRPr lang="en-US" altLang="ja-JP" dirty="0"/>
          </a:p>
        </p:txBody>
      </p:sp>
      <p:sp>
        <p:nvSpPr>
          <p:cNvPr id="2" name="スライド番号プレースホルダー 1">
            <a:extLst>
              <a:ext uri="{FF2B5EF4-FFF2-40B4-BE49-F238E27FC236}">
                <a16:creationId xmlns:a16="http://schemas.microsoft.com/office/drawing/2014/main" id="{86E75ED9-9714-8D0C-7D92-88EC46D2B5F0}"/>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27</a:t>
            </a:fld>
            <a:endParaRPr kumimoji="1" lang="ja-JP" altLang="en-US"/>
          </a:p>
        </p:txBody>
      </p:sp>
    </p:spTree>
    <p:extLst>
      <p:ext uri="{BB962C8B-B14F-4D97-AF65-F5344CB8AC3E}">
        <p14:creationId xmlns:p14="http://schemas.microsoft.com/office/powerpoint/2010/main" val="1160726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altLang="ja-JP" dirty="0"/>
          </a:p>
          <a:p>
            <a:pPr lvl="1"/>
            <a:endParaRPr kumimoji="1" lang="en-US" altLang="ja-JP" dirty="0"/>
          </a:p>
          <a:p>
            <a:r>
              <a:rPr lang="ja-JP" altLang="en-US" sz="1600" dirty="0"/>
              <a:t>注意：</a:t>
            </a:r>
            <a:endParaRPr lang="en-US" altLang="ja-JP" sz="1600" dirty="0"/>
          </a:p>
          <a:p>
            <a:pPr lvl="1"/>
            <a:r>
              <a:rPr kumimoji="1" lang="ja-JP" altLang="en-US" sz="1600" dirty="0"/>
              <a:t>この資料で説明する，</a:t>
            </a:r>
            <a:r>
              <a:rPr lang="en-US" altLang="ja-JP" sz="1600" dirty="0"/>
              <a:t>N</a:t>
            </a:r>
            <a:r>
              <a:rPr lang="ja-JP" altLang="en-US" sz="1600" dirty="0"/>
              <a:t>型</a:t>
            </a:r>
            <a:r>
              <a:rPr lang="en-US" altLang="ja-JP" sz="1600" dirty="0"/>
              <a:t>/P</a:t>
            </a:r>
            <a:r>
              <a:rPr lang="ja-JP" altLang="en-US" sz="1600" dirty="0"/>
              <a:t>型 を使った</a:t>
            </a:r>
            <a:r>
              <a:rPr kumimoji="1" lang="ja-JP" altLang="en-US" sz="1600" dirty="0"/>
              <a:t>やり方は後の </a:t>
            </a:r>
            <a:r>
              <a:rPr kumimoji="1" lang="en-US" altLang="ja-JP" sz="1600" dirty="0"/>
              <a:t>CMOS</a:t>
            </a:r>
            <a:r>
              <a:rPr lang="ja-JP" altLang="en-US" sz="1600" dirty="0"/>
              <a:t> の説明をわかりすくするためのものです</a:t>
            </a:r>
            <a:endParaRPr lang="en-US" altLang="ja-JP" sz="1600" dirty="0"/>
          </a:p>
          <a:p>
            <a:pPr lvl="1"/>
            <a:r>
              <a:rPr lang="ja-JP" altLang="en-US" sz="1600" dirty="0"/>
              <a:t>実際に用いられていたリレー計算機ではもう少し効率の良い違う方法が使われていたと思う</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矢印: 下 1062">
            <a:extLst>
              <a:ext uri="{FF2B5EF4-FFF2-40B4-BE49-F238E27FC236}">
                <a16:creationId xmlns:a16="http://schemas.microsoft.com/office/drawing/2014/main" id="{727B1A7E-A10C-40C9-2883-05D9818995C7}"/>
              </a:ext>
            </a:extLst>
          </p:cNvPr>
          <p:cNvSpPr/>
          <p:nvPr/>
        </p:nvSpPr>
        <p:spPr bwMode="auto">
          <a:xfrm>
            <a:off x="3941993" y="4689014"/>
            <a:ext cx="180002" cy="540006"/>
          </a:xfrm>
          <a:prstGeom prst="downArrow">
            <a:avLst/>
          </a:prstGeom>
          <a:solidFill>
            <a:schemeClr val="accent6">
              <a:lumMod val="20000"/>
              <a:lumOff val="80000"/>
            </a:schemeClr>
          </a:solidFill>
          <a:ln w="0">
            <a:solidFill>
              <a:schemeClr val="accent6"/>
            </a:solidFill>
            <a:headEnd/>
            <a:tailEnd type="triangle" w="sm"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B260DA71-5786-74D4-1322-4A3B7426526B}"/>
              </a:ext>
            </a:extLst>
          </p:cNvPr>
          <p:cNvSpPr>
            <a:spLocks noGrp="1"/>
          </p:cNvSpPr>
          <p:nvPr>
            <p:ph type="title"/>
          </p:nvPr>
        </p:nvSpPr>
        <p:spPr/>
        <p:txBody>
          <a:bodyPr/>
          <a:lstStyle/>
          <a:p>
            <a:r>
              <a:rPr kumimoji="1" lang="ja-JP" altLang="en-US" dirty="0"/>
              <a:t>リレー（</a:t>
            </a:r>
            <a:r>
              <a:rPr kumimoji="1" lang="en-US" altLang="ja-JP" dirty="0"/>
              <a:t>Relay</a:t>
            </a:r>
            <a:r>
              <a:rPr kumimoji="1" lang="ja-JP" altLang="en-US" dirty="0"/>
              <a:t>）</a:t>
            </a:r>
            <a:endParaRPr kumimoji="1" lang="en-US" dirty="0"/>
          </a:p>
        </p:txBody>
      </p:sp>
      <p:sp>
        <p:nvSpPr>
          <p:cNvPr id="3" name="コンテンツ プレースホルダー 2">
            <a:extLst>
              <a:ext uri="{FF2B5EF4-FFF2-40B4-BE49-F238E27FC236}">
                <a16:creationId xmlns:a16="http://schemas.microsoft.com/office/drawing/2014/main" id="{789EAB7B-7810-7D56-9BAA-A40504D782AF}"/>
              </a:ext>
            </a:extLst>
          </p:cNvPr>
          <p:cNvSpPr>
            <a:spLocks noGrp="1"/>
          </p:cNvSpPr>
          <p:nvPr>
            <p:ph sz="quarter" idx="10"/>
          </p:nvPr>
        </p:nvSpPr>
        <p:spPr>
          <a:xfrm>
            <a:off x="611956" y="998973"/>
            <a:ext cx="8280092" cy="3420038"/>
          </a:xfrm>
        </p:spPr>
        <p:txBody>
          <a:bodyPr/>
          <a:lstStyle/>
          <a:p>
            <a:r>
              <a:rPr kumimoji="1" lang="ja-JP" altLang="en-US" dirty="0"/>
              <a:t>電気的に動作するスイッチ</a:t>
            </a:r>
            <a:endParaRPr kumimoji="1" lang="en-US" altLang="ja-JP" dirty="0"/>
          </a:p>
          <a:p>
            <a:pPr lvl="1"/>
            <a:r>
              <a:rPr kumimoji="1" lang="ja-JP" altLang="en-US" dirty="0"/>
              <a:t>もともとは長距離の電信の中継のために作られた･･･ らしい</a:t>
            </a:r>
            <a:endParaRPr kumimoji="1" lang="en-US" altLang="ja-JP" dirty="0"/>
          </a:p>
          <a:p>
            <a:r>
              <a:rPr kumimoji="1" lang="ja-JP" altLang="en-US" dirty="0"/>
              <a:t>以下の図のものの場合，</a:t>
            </a:r>
            <a:endParaRPr kumimoji="1" lang="en-US" altLang="ja-JP" dirty="0"/>
          </a:p>
          <a:p>
            <a:pPr marL="817200" lvl="1" indent="-457200">
              <a:buFont typeface="+mj-lt"/>
              <a:buAutoNum type="arabicPeriod"/>
            </a:pPr>
            <a:r>
              <a:rPr kumimoji="1" lang="ja-JP" altLang="en-US" dirty="0"/>
              <a:t>普段は電極部分がバネになっていて </a:t>
            </a:r>
            <a:r>
              <a:rPr kumimoji="1" lang="en-US" altLang="ja-JP" dirty="0"/>
              <a:t>OFF </a:t>
            </a:r>
            <a:r>
              <a:rPr kumimoji="1" lang="ja-JP" altLang="en-US" dirty="0"/>
              <a:t>になっている</a:t>
            </a:r>
            <a:endParaRPr kumimoji="1" lang="en-US" altLang="ja-JP" dirty="0"/>
          </a:p>
          <a:p>
            <a:pPr marL="817200" lvl="1" indent="-457200">
              <a:buFont typeface="+mj-lt"/>
              <a:buAutoNum type="arabicPeriod"/>
            </a:pPr>
            <a:r>
              <a:rPr kumimoji="1" lang="en-US" altLang="ja-JP" dirty="0"/>
              <a:t>G</a:t>
            </a:r>
            <a:r>
              <a:rPr kumimoji="1" lang="ja-JP" altLang="en-US" dirty="0"/>
              <a:t>～</a:t>
            </a:r>
            <a:r>
              <a:rPr kumimoji="1" lang="en-US" altLang="ja-JP" dirty="0"/>
              <a:t>B </a:t>
            </a:r>
            <a:r>
              <a:rPr kumimoji="1" lang="ja-JP" altLang="en-US" dirty="0"/>
              <a:t>間に電圧をかけると，</a:t>
            </a:r>
            <a:endParaRPr kumimoji="1" lang="en-US" altLang="ja-JP" dirty="0"/>
          </a:p>
          <a:p>
            <a:pPr marL="817200" lvl="1" indent="-457200">
              <a:buFont typeface="+mj-lt"/>
              <a:buAutoNum type="arabicPeriod"/>
            </a:pPr>
            <a:r>
              <a:rPr kumimoji="1" lang="ja-JP" altLang="en-US" dirty="0"/>
              <a:t>コイルが磁石となって，上の金属を引き寄せ，</a:t>
            </a:r>
            <a:endParaRPr kumimoji="1" lang="en-US" altLang="ja-JP" dirty="0"/>
          </a:p>
          <a:p>
            <a:pPr marL="817200" lvl="1" indent="-457200">
              <a:buFont typeface="+mj-lt"/>
              <a:buAutoNum type="arabicPeriod"/>
            </a:pPr>
            <a:r>
              <a:rPr kumimoji="1" lang="en-US" altLang="ja-JP" dirty="0"/>
              <a:t>S </a:t>
            </a:r>
            <a:r>
              <a:rPr kumimoji="1" lang="ja-JP" altLang="en-US" dirty="0"/>
              <a:t>に繋がっている端子が右に押し出されて，</a:t>
            </a:r>
            <a:endParaRPr kumimoji="1" lang="en-US" altLang="ja-JP" dirty="0"/>
          </a:p>
          <a:p>
            <a:pPr marL="817200" lvl="1" indent="-457200">
              <a:buFont typeface="+mj-lt"/>
              <a:buAutoNum type="arabicPeriod"/>
            </a:pPr>
            <a:r>
              <a:rPr lang="en-US" altLang="ja-JP" dirty="0"/>
              <a:t>S </a:t>
            </a:r>
            <a:r>
              <a:rPr lang="ja-JP" altLang="en-US" dirty="0"/>
              <a:t>と </a:t>
            </a:r>
            <a:r>
              <a:rPr lang="en-US" altLang="ja-JP" dirty="0"/>
              <a:t>D </a:t>
            </a:r>
            <a:r>
              <a:rPr lang="ja-JP" altLang="en-US" dirty="0"/>
              <a:t>が接続され</a:t>
            </a:r>
            <a:r>
              <a:rPr kumimoji="1" lang="ja-JP" altLang="en-US" dirty="0"/>
              <a:t>て </a:t>
            </a:r>
            <a:r>
              <a:rPr kumimoji="1" lang="en-US" altLang="ja-JP" dirty="0"/>
              <a:t>ON </a:t>
            </a:r>
            <a:r>
              <a:rPr kumimoji="1" lang="ja-JP" altLang="en-US" dirty="0"/>
              <a:t>に</a:t>
            </a:r>
            <a:endParaRPr kumimoji="1" lang="en-US" dirty="0"/>
          </a:p>
        </p:txBody>
      </p:sp>
      <p:pic>
        <p:nvPicPr>
          <p:cNvPr id="1028" name="Picture 4" descr="undefined">
            <a:extLst>
              <a:ext uri="{FF2B5EF4-FFF2-40B4-BE49-F238E27FC236}">
                <a16:creationId xmlns:a16="http://schemas.microsoft.com/office/drawing/2014/main" id="{91B4DE2B-E24C-96C4-3629-45E25A0312FD}"/>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012016" y="4239009"/>
            <a:ext cx="2078985" cy="20789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EA295CA7-7BED-C865-1727-98523128D7C0}"/>
              </a:ext>
            </a:extLst>
          </p:cNvPr>
          <p:cNvCxnSpPr>
            <a:cxnSpLocks/>
          </p:cNvCxnSpPr>
          <p:nvPr/>
        </p:nvCxnSpPr>
        <p:spPr>
          <a:xfrm>
            <a:off x="2051972" y="5049018"/>
            <a:ext cx="0" cy="53999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 name="円/楕円 68">
            <a:extLst>
              <a:ext uri="{FF2B5EF4-FFF2-40B4-BE49-F238E27FC236}">
                <a16:creationId xmlns:a16="http://schemas.microsoft.com/office/drawing/2014/main" id="{2E679BA4-890D-C9CF-C18C-8867DCBB61E2}"/>
              </a:ext>
            </a:extLst>
          </p:cNvPr>
          <p:cNvSpPr/>
          <p:nvPr/>
        </p:nvSpPr>
        <p:spPr>
          <a:xfrm rot="5400000">
            <a:off x="2008228" y="5589031"/>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8" name="円/楕円 69">
            <a:extLst>
              <a:ext uri="{FF2B5EF4-FFF2-40B4-BE49-F238E27FC236}">
                <a16:creationId xmlns:a16="http://schemas.microsoft.com/office/drawing/2014/main" id="{A6FEB00E-B96E-6804-3820-E1A9A437770F}"/>
              </a:ext>
            </a:extLst>
          </p:cNvPr>
          <p:cNvSpPr/>
          <p:nvPr/>
        </p:nvSpPr>
        <p:spPr>
          <a:xfrm rot="5400000">
            <a:off x="2188232"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2" name="直線コネクタ 21">
            <a:extLst>
              <a:ext uri="{FF2B5EF4-FFF2-40B4-BE49-F238E27FC236}">
                <a16:creationId xmlns:a16="http://schemas.microsoft.com/office/drawing/2014/main" id="{74193254-5681-8C0B-B59E-23B07BDA861D}"/>
              </a:ext>
            </a:extLst>
          </p:cNvPr>
          <p:cNvCxnSpPr>
            <a:cxnSpLocks/>
          </p:cNvCxnSpPr>
          <p:nvPr/>
        </p:nvCxnSpPr>
        <p:spPr>
          <a:xfrm flipH="1">
            <a:off x="971960" y="4959017"/>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9926668D-E313-966C-0F08-24DE302CC109}"/>
              </a:ext>
            </a:extLst>
          </p:cNvPr>
          <p:cNvGrpSpPr/>
          <p:nvPr/>
        </p:nvGrpSpPr>
        <p:grpSpPr>
          <a:xfrm>
            <a:off x="1331964" y="4959017"/>
            <a:ext cx="360004" cy="720007"/>
            <a:chOff x="3131985" y="5049018"/>
            <a:chExt cx="180002" cy="437056"/>
          </a:xfrm>
        </p:grpSpPr>
        <p:grpSp>
          <p:nvGrpSpPr>
            <p:cNvPr id="31" name="グループ化 30">
              <a:extLst>
                <a:ext uri="{FF2B5EF4-FFF2-40B4-BE49-F238E27FC236}">
                  <a16:creationId xmlns:a16="http://schemas.microsoft.com/office/drawing/2014/main" id="{52ADB8C6-DAE3-0243-D689-236DBDABDA5C}"/>
                </a:ext>
              </a:extLst>
            </p:cNvPr>
            <p:cNvGrpSpPr/>
            <p:nvPr/>
          </p:nvGrpSpPr>
          <p:grpSpPr>
            <a:xfrm>
              <a:off x="3131985" y="5139021"/>
              <a:ext cx="180002" cy="254126"/>
              <a:chOff x="3131984" y="5191944"/>
              <a:chExt cx="270003" cy="201854"/>
            </a:xfrm>
          </p:grpSpPr>
          <p:sp>
            <p:nvSpPr>
              <p:cNvPr id="26" name="Freeform 42">
                <a:extLst>
                  <a:ext uri="{FF2B5EF4-FFF2-40B4-BE49-F238E27FC236}">
                    <a16:creationId xmlns:a16="http://schemas.microsoft.com/office/drawing/2014/main" id="{3C8FE4CB-237E-4BF7-A0F0-6EEC3432DAC2}"/>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27" name="Freeform 42">
                <a:extLst>
                  <a:ext uri="{FF2B5EF4-FFF2-40B4-BE49-F238E27FC236}">
                    <a16:creationId xmlns:a16="http://schemas.microsoft.com/office/drawing/2014/main" id="{E1BDAF63-BCED-166A-8421-93DC6E076FB8}"/>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28" name="Freeform 42">
                <a:extLst>
                  <a:ext uri="{FF2B5EF4-FFF2-40B4-BE49-F238E27FC236}">
                    <a16:creationId xmlns:a16="http://schemas.microsoft.com/office/drawing/2014/main" id="{C4FDDEF3-B4BC-0DEC-E90B-A4F4FCC22495}"/>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0" name="Freeform 42">
                <a:extLst>
                  <a:ext uri="{FF2B5EF4-FFF2-40B4-BE49-F238E27FC236}">
                    <a16:creationId xmlns:a16="http://schemas.microsoft.com/office/drawing/2014/main" id="{3E48BDF3-2041-BA0B-5B4A-0D2B710B7C83}"/>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2" name="直線コネクタ 31">
              <a:extLst>
                <a:ext uri="{FF2B5EF4-FFF2-40B4-BE49-F238E27FC236}">
                  <a16:creationId xmlns:a16="http://schemas.microsoft.com/office/drawing/2014/main" id="{AFF08301-579C-7603-8718-0E83326403D7}"/>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208FAC0-679C-6E64-680A-337CB16A2D7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0" name="直線コネクタ 39">
            <a:extLst>
              <a:ext uri="{FF2B5EF4-FFF2-40B4-BE49-F238E27FC236}">
                <a16:creationId xmlns:a16="http://schemas.microsoft.com/office/drawing/2014/main" id="{54F2018B-C0BE-F682-0A36-44DA92CB12B1}"/>
              </a:ext>
            </a:extLst>
          </p:cNvPr>
          <p:cNvCxnSpPr>
            <a:cxnSpLocks/>
          </p:cNvCxnSpPr>
          <p:nvPr/>
        </p:nvCxnSpPr>
        <p:spPr>
          <a:xfrm flipH="1">
            <a:off x="971960" y="5679025"/>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DF09C7-9F58-E635-AA12-325D065DA9CA}"/>
              </a:ext>
            </a:extLst>
          </p:cNvPr>
          <p:cNvCxnSpPr>
            <a:cxnSpLocks/>
          </p:cNvCxnSpPr>
          <p:nvPr/>
        </p:nvCxnSpPr>
        <p:spPr>
          <a:xfrm flipH="1">
            <a:off x="1331964" y="4779015"/>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F7E1B12-9ABE-96EF-D4D1-BB602EF2EEEB}"/>
              </a:ext>
            </a:extLst>
          </p:cNvPr>
          <p:cNvCxnSpPr>
            <a:cxnSpLocks/>
          </p:cNvCxnSpPr>
          <p:nvPr/>
        </p:nvCxnSpPr>
        <p:spPr>
          <a:xfrm flipV="1">
            <a:off x="1781969" y="4779015"/>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7AD33AC-DB5E-0236-7E07-D87585EA4382}"/>
              </a:ext>
            </a:extLst>
          </p:cNvPr>
          <p:cNvCxnSpPr>
            <a:cxnSpLocks/>
          </p:cNvCxnSpPr>
          <p:nvPr/>
        </p:nvCxnSpPr>
        <p:spPr>
          <a:xfrm flipH="1">
            <a:off x="1781969" y="5139019"/>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EAA77DA-D45A-6048-A20C-358A4CA3CE95}"/>
              </a:ext>
            </a:extLst>
          </p:cNvPr>
          <p:cNvCxnSpPr>
            <a:cxnSpLocks/>
          </p:cNvCxnSpPr>
          <p:nvPr/>
        </p:nvCxnSpPr>
        <p:spPr>
          <a:xfrm>
            <a:off x="2231974" y="5139019"/>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5" name="円/楕円 68">
            <a:extLst>
              <a:ext uri="{FF2B5EF4-FFF2-40B4-BE49-F238E27FC236}">
                <a16:creationId xmlns:a16="http://schemas.microsoft.com/office/drawing/2014/main" id="{BC922C26-5E3D-1653-8304-8A16BBC44F03}"/>
              </a:ext>
            </a:extLst>
          </p:cNvPr>
          <p:cNvSpPr/>
          <p:nvPr/>
        </p:nvSpPr>
        <p:spPr>
          <a:xfrm rot="5400000">
            <a:off x="2189671" y="558903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7" name="直線コネクタ 56">
            <a:extLst>
              <a:ext uri="{FF2B5EF4-FFF2-40B4-BE49-F238E27FC236}">
                <a16:creationId xmlns:a16="http://schemas.microsoft.com/office/drawing/2014/main" id="{684CF53B-6803-99C4-B8A5-0A34E7163247}"/>
              </a:ext>
            </a:extLst>
          </p:cNvPr>
          <p:cNvCxnSpPr>
            <a:cxnSpLocks/>
          </p:cNvCxnSpPr>
          <p:nvPr/>
        </p:nvCxnSpPr>
        <p:spPr>
          <a:xfrm>
            <a:off x="2051972"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5CB3E2E-B14E-814D-9344-8409F6B78A70}"/>
              </a:ext>
            </a:extLst>
          </p:cNvPr>
          <p:cNvCxnSpPr>
            <a:cxnSpLocks/>
          </p:cNvCxnSpPr>
          <p:nvPr/>
        </p:nvCxnSpPr>
        <p:spPr>
          <a:xfrm>
            <a:off x="2231974"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24" name="Rectangle 93">
            <a:extLst>
              <a:ext uri="{FF2B5EF4-FFF2-40B4-BE49-F238E27FC236}">
                <a16:creationId xmlns:a16="http://schemas.microsoft.com/office/drawing/2014/main" id="{16A12955-EC0F-8CDC-5DB3-803393AC815B}"/>
              </a:ext>
            </a:extLst>
          </p:cNvPr>
          <p:cNvSpPr>
            <a:spLocks noChangeArrowheads="1"/>
          </p:cNvSpPr>
          <p:nvPr/>
        </p:nvSpPr>
        <p:spPr bwMode="auto">
          <a:xfrm>
            <a:off x="611956" y="4779015"/>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25" name="Rectangle 93">
            <a:extLst>
              <a:ext uri="{FF2B5EF4-FFF2-40B4-BE49-F238E27FC236}">
                <a16:creationId xmlns:a16="http://schemas.microsoft.com/office/drawing/2014/main" id="{FD118552-02F2-FD4B-5E0A-1599CBDED6AF}"/>
              </a:ext>
            </a:extLst>
          </p:cNvPr>
          <p:cNvSpPr>
            <a:spLocks noChangeArrowheads="1"/>
          </p:cNvSpPr>
          <p:nvPr/>
        </p:nvSpPr>
        <p:spPr bwMode="auto">
          <a:xfrm>
            <a:off x="611956" y="549902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27" name="Rectangle 93">
            <a:extLst>
              <a:ext uri="{FF2B5EF4-FFF2-40B4-BE49-F238E27FC236}">
                <a16:creationId xmlns:a16="http://schemas.microsoft.com/office/drawing/2014/main" id="{D2BE4C87-5F89-4960-D089-C11FC16CBD6C}"/>
              </a:ext>
            </a:extLst>
          </p:cNvPr>
          <p:cNvSpPr>
            <a:spLocks noChangeArrowheads="1"/>
          </p:cNvSpPr>
          <p:nvPr/>
        </p:nvSpPr>
        <p:spPr bwMode="auto">
          <a:xfrm>
            <a:off x="1691968"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29" name="Rectangle 93">
            <a:extLst>
              <a:ext uri="{FF2B5EF4-FFF2-40B4-BE49-F238E27FC236}">
                <a16:creationId xmlns:a16="http://schemas.microsoft.com/office/drawing/2014/main" id="{F05994E3-20BF-DE00-56C6-3D390D91E694}"/>
              </a:ext>
            </a:extLst>
          </p:cNvPr>
          <p:cNvSpPr>
            <a:spLocks noChangeArrowheads="1"/>
          </p:cNvSpPr>
          <p:nvPr/>
        </p:nvSpPr>
        <p:spPr bwMode="auto">
          <a:xfrm>
            <a:off x="2231974"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031" name="円/楕円 68">
            <a:extLst>
              <a:ext uri="{FF2B5EF4-FFF2-40B4-BE49-F238E27FC236}">
                <a16:creationId xmlns:a16="http://schemas.microsoft.com/office/drawing/2014/main" id="{7D4DC939-E1F2-DB79-C34A-70C3F5231B13}"/>
              </a:ext>
            </a:extLst>
          </p:cNvPr>
          <p:cNvSpPr/>
          <p:nvPr/>
        </p:nvSpPr>
        <p:spPr>
          <a:xfrm rot="5400000">
            <a:off x="4528256" y="5589031"/>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32" name="円/楕円 69">
            <a:extLst>
              <a:ext uri="{FF2B5EF4-FFF2-40B4-BE49-F238E27FC236}">
                <a16:creationId xmlns:a16="http://schemas.microsoft.com/office/drawing/2014/main" id="{987366B2-CBF3-0B17-7DE3-277D0822147E}"/>
              </a:ext>
            </a:extLst>
          </p:cNvPr>
          <p:cNvSpPr/>
          <p:nvPr/>
        </p:nvSpPr>
        <p:spPr>
          <a:xfrm rot="5400000">
            <a:off x="4707185"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33" name="直線コネクタ 1032">
            <a:extLst>
              <a:ext uri="{FF2B5EF4-FFF2-40B4-BE49-F238E27FC236}">
                <a16:creationId xmlns:a16="http://schemas.microsoft.com/office/drawing/2014/main" id="{0CB991D9-BF2B-EC1C-9353-942F20D64F8B}"/>
              </a:ext>
            </a:extLst>
          </p:cNvPr>
          <p:cNvCxnSpPr>
            <a:cxnSpLocks/>
          </p:cNvCxnSpPr>
          <p:nvPr/>
        </p:nvCxnSpPr>
        <p:spPr>
          <a:xfrm flipH="1">
            <a:off x="3491988" y="4959017"/>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34" name="グループ化 1033">
            <a:extLst>
              <a:ext uri="{FF2B5EF4-FFF2-40B4-BE49-F238E27FC236}">
                <a16:creationId xmlns:a16="http://schemas.microsoft.com/office/drawing/2014/main" id="{B4724512-C223-208A-50CB-62D0611F2D0D}"/>
              </a:ext>
            </a:extLst>
          </p:cNvPr>
          <p:cNvGrpSpPr/>
          <p:nvPr/>
        </p:nvGrpSpPr>
        <p:grpSpPr>
          <a:xfrm>
            <a:off x="3851992" y="4959017"/>
            <a:ext cx="360004" cy="720007"/>
            <a:chOff x="3131985" y="5049018"/>
            <a:chExt cx="180002" cy="437056"/>
          </a:xfrm>
        </p:grpSpPr>
        <p:grpSp>
          <p:nvGrpSpPr>
            <p:cNvPr id="1035" name="グループ化 1034">
              <a:extLst>
                <a:ext uri="{FF2B5EF4-FFF2-40B4-BE49-F238E27FC236}">
                  <a16:creationId xmlns:a16="http://schemas.microsoft.com/office/drawing/2014/main" id="{B5F299D7-7AAC-9D28-68A4-FC9BF1E040A1}"/>
                </a:ext>
              </a:extLst>
            </p:cNvPr>
            <p:cNvGrpSpPr/>
            <p:nvPr/>
          </p:nvGrpSpPr>
          <p:grpSpPr>
            <a:xfrm>
              <a:off x="3131985" y="5139021"/>
              <a:ext cx="180002" cy="254126"/>
              <a:chOff x="3131984" y="5191944"/>
              <a:chExt cx="270003" cy="201854"/>
            </a:xfrm>
          </p:grpSpPr>
          <p:sp>
            <p:nvSpPr>
              <p:cNvPr id="1038" name="Freeform 42">
                <a:extLst>
                  <a:ext uri="{FF2B5EF4-FFF2-40B4-BE49-F238E27FC236}">
                    <a16:creationId xmlns:a16="http://schemas.microsoft.com/office/drawing/2014/main" id="{A2E66C52-732E-F34A-F4C5-65621600A92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39" name="Freeform 42">
                <a:extLst>
                  <a:ext uri="{FF2B5EF4-FFF2-40B4-BE49-F238E27FC236}">
                    <a16:creationId xmlns:a16="http://schemas.microsoft.com/office/drawing/2014/main" id="{39AE87DD-78CC-5FC3-3C89-ABADC97AFC4A}"/>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40" name="Freeform 42">
                <a:extLst>
                  <a:ext uri="{FF2B5EF4-FFF2-40B4-BE49-F238E27FC236}">
                    <a16:creationId xmlns:a16="http://schemas.microsoft.com/office/drawing/2014/main" id="{6412D91C-C93B-30DD-9D21-D53020ACA68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41" name="Freeform 42">
                <a:extLst>
                  <a:ext uri="{FF2B5EF4-FFF2-40B4-BE49-F238E27FC236}">
                    <a16:creationId xmlns:a16="http://schemas.microsoft.com/office/drawing/2014/main" id="{876938C0-42D9-4575-F9AD-13243BBFD257}"/>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036" name="直線コネクタ 1035">
              <a:extLst>
                <a:ext uri="{FF2B5EF4-FFF2-40B4-BE49-F238E27FC236}">
                  <a16:creationId xmlns:a16="http://schemas.microsoft.com/office/drawing/2014/main" id="{F05E8978-7D1E-43BC-4F34-F6359059326C}"/>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7" name="直線コネクタ 1036">
              <a:extLst>
                <a:ext uri="{FF2B5EF4-FFF2-40B4-BE49-F238E27FC236}">
                  <a16:creationId xmlns:a16="http://schemas.microsoft.com/office/drawing/2014/main" id="{4482E944-FE67-4D70-8BC1-8C20B3057FB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042" name="直線コネクタ 1041">
            <a:extLst>
              <a:ext uri="{FF2B5EF4-FFF2-40B4-BE49-F238E27FC236}">
                <a16:creationId xmlns:a16="http://schemas.microsoft.com/office/drawing/2014/main" id="{FD6DF502-41E4-12AC-B72B-4108CCF66C8D}"/>
              </a:ext>
            </a:extLst>
          </p:cNvPr>
          <p:cNvCxnSpPr>
            <a:cxnSpLocks/>
          </p:cNvCxnSpPr>
          <p:nvPr/>
        </p:nvCxnSpPr>
        <p:spPr>
          <a:xfrm flipH="1">
            <a:off x="3491988" y="5679025"/>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738851A0-3283-6B1F-200E-1C451B88792D}"/>
              </a:ext>
            </a:extLst>
          </p:cNvPr>
          <p:cNvCxnSpPr>
            <a:cxnSpLocks/>
            <a:endCxn id="1031" idx="2"/>
          </p:cNvCxnSpPr>
          <p:nvPr/>
        </p:nvCxnSpPr>
        <p:spPr>
          <a:xfrm flipH="1">
            <a:off x="4573262" y="5062200"/>
            <a:ext cx="127234" cy="52682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61" name="グループ化 1060">
            <a:extLst>
              <a:ext uri="{FF2B5EF4-FFF2-40B4-BE49-F238E27FC236}">
                <a16:creationId xmlns:a16="http://schemas.microsoft.com/office/drawing/2014/main" id="{A61127FA-785C-D037-7805-F95AE1EEC7A0}"/>
              </a:ext>
            </a:extLst>
          </p:cNvPr>
          <p:cNvGrpSpPr/>
          <p:nvPr/>
        </p:nvGrpSpPr>
        <p:grpSpPr>
          <a:xfrm rot="21245668">
            <a:off x="3868454" y="4860256"/>
            <a:ext cx="775659" cy="360004"/>
            <a:chOff x="3848756" y="3292030"/>
            <a:chExt cx="775659" cy="360004"/>
          </a:xfrm>
        </p:grpSpPr>
        <p:cxnSp>
          <p:nvCxnSpPr>
            <p:cNvPr id="1043" name="直線コネクタ 1042">
              <a:extLst>
                <a:ext uri="{FF2B5EF4-FFF2-40B4-BE49-F238E27FC236}">
                  <a16:creationId xmlns:a16="http://schemas.microsoft.com/office/drawing/2014/main" id="{7B46DFC9-2BDC-DCAC-7CC3-DA6E343FCDE6}"/>
                </a:ext>
              </a:extLst>
            </p:cNvPr>
            <p:cNvCxnSpPr>
              <a:cxnSpLocks/>
            </p:cNvCxnSpPr>
            <p:nvPr/>
          </p:nvCxnSpPr>
          <p:spPr>
            <a:xfrm rot="21016354" flipH="1">
              <a:off x="3848756" y="3332635"/>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4" name="直線コネクタ 1043">
              <a:extLst>
                <a:ext uri="{FF2B5EF4-FFF2-40B4-BE49-F238E27FC236}">
                  <a16:creationId xmlns:a16="http://schemas.microsoft.com/office/drawing/2014/main" id="{43216A00-2145-F3B9-8ED8-6E27C51A4C31}"/>
                </a:ext>
              </a:extLst>
            </p:cNvPr>
            <p:cNvCxnSpPr>
              <a:cxnSpLocks/>
            </p:cNvCxnSpPr>
            <p:nvPr/>
          </p:nvCxnSpPr>
          <p:spPr>
            <a:xfrm rot="21016354" flipV="1">
              <a:off x="4325940" y="3292030"/>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5" name="直線コネクタ 1044">
              <a:extLst>
                <a:ext uri="{FF2B5EF4-FFF2-40B4-BE49-F238E27FC236}">
                  <a16:creationId xmlns:a16="http://schemas.microsoft.com/office/drawing/2014/main" id="{EE1144CB-FB2E-5783-7E5C-187448BC519D}"/>
                </a:ext>
              </a:extLst>
            </p:cNvPr>
            <p:cNvCxnSpPr>
              <a:cxnSpLocks/>
            </p:cNvCxnSpPr>
            <p:nvPr/>
          </p:nvCxnSpPr>
          <p:spPr>
            <a:xfrm rot="21016354" flipH="1">
              <a:off x="4354412" y="3626636"/>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046" name="直線コネクタ 1045">
            <a:extLst>
              <a:ext uri="{FF2B5EF4-FFF2-40B4-BE49-F238E27FC236}">
                <a16:creationId xmlns:a16="http://schemas.microsoft.com/office/drawing/2014/main" id="{A9E9FCC0-061E-5EF3-3058-98AF1796613E}"/>
              </a:ext>
            </a:extLst>
          </p:cNvPr>
          <p:cNvCxnSpPr>
            <a:cxnSpLocks/>
          </p:cNvCxnSpPr>
          <p:nvPr/>
        </p:nvCxnSpPr>
        <p:spPr>
          <a:xfrm>
            <a:off x="4750927" y="5139019"/>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47" name="円/楕円 68">
            <a:extLst>
              <a:ext uri="{FF2B5EF4-FFF2-40B4-BE49-F238E27FC236}">
                <a16:creationId xmlns:a16="http://schemas.microsoft.com/office/drawing/2014/main" id="{3CEDFFC8-4576-3E82-F5CB-088E57C86A53}"/>
              </a:ext>
            </a:extLst>
          </p:cNvPr>
          <p:cNvSpPr/>
          <p:nvPr/>
        </p:nvSpPr>
        <p:spPr>
          <a:xfrm rot="5400000">
            <a:off x="4708624" y="558903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48" name="直線コネクタ 1047">
            <a:extLst>
              <a:ext uri="{FF2B5EF4-FFF2-40B4-BE49-F238E27FC236}">
                <a16:creationId xmlns:a16="http://schemas.microsoft.com/office/drawing/2014/main" id="{C762F6A9-3E8A-BC4F-6A36-CEF70C9C5C7D}"/>
              </a:ext>
            </a:extLst>
          </p:cNvPr>
          <p:cNvCxnSpPr>
            <a:cxnSpLocks/>
          </p:cNvCxnSpPr>
          <p:nvPr/>
        </p:nvCxnSpPr>
        <p:spPr>
          <a:xfrm>
            <a:off x="4572000"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9" name="直線コネクタ 1048">
            <a:extLst>
              <a:ext uri="{FF2B5EF4-FFF2-40B4-BE49-F238E27FC236}">
                <a16:creationId xmlns:a16="http://schemas.microsoft.com/office/drawing/2014/main" id="{BC0DDFAC-1743-4D8E-97E7-36548D0055B9}"/>
              </a:ext>
            </a:extLst>
          </p:cNvPr>
          <p:cNvCxnSpPr>
            <a:cxnSpLocks/>
          </p:cNvCxnSpPr>
          <p:nvPr/>
        </p:nvCxnSpPr>
        <p:spPr>
          <a:xfrm>
            <a:off x="4750927"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50" name="Rectangle 93">
            <a:extLst>
              <a:ext uri="{FF2B5EF4-FFF2-40B4-BE49-F238E27FC236}">
                <a16:creationId xmlns:a16="http://schemas.microsoft.com/office/drawing/2014/main" id="{43770D76-5BA9-7446-4CBB-10A86CA34924}"/>
              </a:ext>
            </a:extLst>
          </p:cNvPr>
          <p:cNvSpPr>
            <a:spLocks noChangeArrowheads="1"/>
          </p:cNvSpPr>
          <p:nvPr/>
        </p:nvSpPr>
        <p:spPr bwMode="auto">
          <a:xfrm>
            <a:off x="3131984" y="4779015"/>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51" name="Rectangle 93">
            <a:extLst>
              <a:ext uri="{FF2B5EF4-FFF2-40B4-BE49-F238E27FC236}">
                <a16:creationId xmlns:a16="http://schemas.microsoft.com/office/drawing/2014/main" id="{2C0E8360-07C3-5F96-2250-A2184ECB80B6}"/>
              </a:ext>
            </a:extLst>
          </p:cNvPr>
          <p:cNvSpPr>
            <a:spLocks noChangeArrowheads="1"/>
          </p:cNvSpPr>
          <p:nvPr/>
        </p:nvSpPr>
        <p:spPr bwMode="auto">
          <a:xfrm>
            <a:off x="3131984" y="549902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52" name="Rectangle 93">
            <a:extLst>
              <a:ext uri="{FF2B5EF4-FFF2-40B4-BE49-F238E27FC236}">
                <a16:creationId xmlns:a16="http://schemas.microsoft.com/office/drawing/2014/main" id="{185D8541-A2C9-4692-EB76-7DD729874B0A}"/>
              </a:ext>
            </a:extLst>
          </p:cNvPr>
          <p:cNvSpPr>
            <a:spLocks noChangeArrowheads="1"/>
          </p:cNvSpPr>
          <p:nvPr/>
        </p:nvSpPr>
        <p:spPr bwMode="auto">
          <a:xfrm>
            <a:off x="4211996"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53" name="Rectangle 93">
            <a:extLst>
              <a:ext uri="{FF2B5EF4-FFF2-40B4-BE49-F238E27FC236}">
                <a16:creationId xmlns:a16="http://schemas.microsoft.com/office/drawing/2014/main" id="{D8BCF934-7B10-95E0-E00E-609CDA4666F5}"/>
              </a:ext>
            </a:extLst>
          </p:cNvPr>
          <p:cNvSpPr>
            <a:spLocks noChangeArrowheads="1"/>
          </p:cNvSpPr>
          <p:nvPr/>
        </p:nvSpPr>
        <p:spPr bwMode="auto">
          <a:xfrm>
            <a:off x="4750927"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062" name="Rectangle 93">
            <a:extLst>
              <a:ext uri="{FF2B5EF4-FFF2-40B4-BE49-F238E27FC236}">
                <a16:creationId xmlns:a16="http://schemas.microsoft.com/office/drawing/2014/main" id="{61904DBC-3C06-D86B-7DC6-57B9AEE91FB3}"/>
              </a:ext>
            </a:extLst>
          </p:cNvPr>
          <p:cNvSpPr>
            <a:spLocks noChangeArrowheads="1"/>
          </p:cNvSpPr>
          <p:nvPr/>
        </p:nvSpPr>
        <p:spPr bwMode="auto">
          <a:xfrm>
            <a:off x="611956" y="6463724"/>
            <a:ext cx="361079" cy="360362"/>
          </a:xfrm>
          <a:prstGeom prst="rect">
            <a:avLst/>
          </a:prstGeom>
          <a:noFill/>
          <a:ln w="12700" algn="ctr">
            <a:noFill/>
            <a:miter lim="800000"/>
            <a:headEnd/>
            <a:tailEnd/>
          </a:ln>
          <a:effectLst/>
        </p:spPr>
        <p:txBody>
          <a:bodyPr wrap="none" lIns="90000" tIns="46800" rIns="90000" bIns="46800" anchor="ctr"/>
          <a:lstStyle/>
          <a:p>
            <a:r>
              <a:rPr lang="ja-JP" altLang="en-US" sz="1400"/>
              <a:t>画像は </a:t>
            </a:r>
            <a:r>
              <a:rPr lang="en-US" altLang="ja-JP" sz="1400" dirty="0">
                <a:hlinkClick r:id="rId3"/>
              </a:rPr>
              <a:t>https://en.wikipedia.org/wiki/Relay</a:t>
            </a:r>
            <a:r>
              <a:rPr lang="en-US" altLang="ja-JP" sz="1400" dirty="0"/>
              <a:t> </a:t>
            </a:r>
            <a:r>
              <a:rPr lang="ja-JP" altLang="en-US" sz="1400" dirty="0"/>
              <a:t>より</a:t>
            </a:r>
            <a:endParaRPr lang="en-US" altLang="ja-JP" sz="1400" dirty="0"/>
          </a:p>
        </p:txBody>
      </p:sp>
      <p:sp>
        <p:nvSpPr>
          <p:cNvPr id="1065" name="円/楕円 68">
            <a:extLst>
              <a:ext uri="{FF2B5EF4-FFF2-40B4-BE49-F238E27FC236}">
                <a16:creationId xmlns:a16="http://schemas.microsoft.com/office/drawing/2014/main" id="{D526FF31-2195-EB08-4518-80A0648DAD5C}"/>
              </a:ext>
            </a:extLst>
          </p:cNvPr>
          <p:cNvSpPr/>
          <p:nvPr/>
        </p:nvSpPr>
        <p:spPr>
          <a:xfrm rot="5400000">
            <a:off x="1691968" y="477902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66" name="円/楕円 68">
            <a:extLst>
              <a:ext uri="{FF2B5EF4-FFF2-40B4-BE49-F238E27FC236}">
                <a16:creationId xmlns:a16="http://schemas.microsoft.com/office/drawing/2014/main" id="{92B12BC1-2797-49CE-FAC7-305222075A98}"/>
              </a:ext>
            </a:extLst>
          </p:cNvPr>
          <p:cNvSpPr/>
          <p:nvPr/>
        </p:nvSpPr>
        <p:spPr>
          <a:xfrm rot="5400000">
            <a:off x="4211996" y="4869027"/>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67" name="円弧 1066">
            <a:extLst>
              <a:ext uri="{FF2B5EF4-FFF2-40B4-BE49-F238E27FC236}">
                <a16:creationId xmlns:a16="http://schemas.microsoft.com/office/drawing/2014/main" id="{45ECB532-1E4E-6D44-5EAB-2AF37488E17F}"/>
              </a:ext>
            </a:extLst>
          </p:cNvPr>
          <p:cNvSpPr/>
          <p:nvPr/>
        </p:nvSpPr>
        <p:spPr bwMode="auto">
          <a:xfrm rot="9273794">
            <a:off x="4149134" y="4608505"/>
            <a:ext cx="617862" cy="684905"/>
          </a:xfrm>
          <a:prstGeom prst="arc">
            <a:avLst/>
          </a:prstGeom>
          <a:noFill/>
          <a:ln w="9525" cap="flat" cmpd="sng" algn="ctr">
            <a:solidFill>
              <a:schemeClr val="accent6"/>
            </a:solidFill>
            <a:prstDash val="solid"/>
            <a:round/>
            <a:headEnd type="arrow"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371138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I-</a:t>
            </a:r>
            <a:r>
              <a:rPr lang="en-US" altLang="ja-JP" b="0" i="0" dirty="0" err="1">
                <a:solidFill>
                  <a:srgbClr val="000000"/>
                </a:solidFill>
                <a:effectLst/>
                <a:latin typeface="Meiryo" panose="020B0604030504040204" pitchFamily="50" charset="-128"/>
                <a:ea typeface="Meiryo" panose="020B0604030504040204" pitchFamily="50" charset="-128"/>
              </a:rPr>
              <a:t>type,S</a:t>
            </a:r>
            <a:r>
              <a:rPr lang="en-US" altLang="ja-JP" b="0" i="0" dirty="0">
                <a:solidFill>
                  <a:srgbClr val="000000"/>
                </a:solidFill>
                <a:effectLst/>
                <a:latin typeface="Meiryo" panose="020B0604030504040204" pitchFamily="50" charset="-128"/>
                <a:ea typeface="Meiryo" panose="020B0604030504040204" pitchFamily="50" charset="-128"/>
              </a:rPr>
              <a:t>-type</a:t>
            </a:r>
            <a:r>
              <a:rPr lang="ja-JP" altLang="en-US" b="0" i="0" dirty="0">
                <a:solidFill>
                  <a:srgbClr val="000000"/>
                </a:solidFill>
                <a:effectLst/>
                <a:latin typeface="Meiryo" panose="020B0604030504040204" pitchFamily="50" charset="-128"/>
                <a:ea typeface="Meiryo" panose="020B0604030504040204" pitchFamily="50" charset="-128"/>
              </a:rPr>
              <a:t>の</a:t>
            </a:r>
            <a:r>
              <a:rPr lang="en-US" altLang="ja-JP" b="0" i="0" dirty="0">
                <a:solidFill>
                  <a:srgbClr val="000000"/>
                </a:solidFill>
                <a:effectLst/>
                <a:latin typeface="Meiryo" panose="020B0604030504040204" pitchFamily="50" charset="-128"/>
                <a:ea typeface="Meiryo" panose="020B0604030504040204" pitchFamily="50" charset="-128"/>
              </a:rPr>
              <a:t>funct3</a:t>
            </a:r>
            <a:r>
              <a:rPr lang="ja-JP" altLang="en-US" b="0" i="0" dirty="0">
                <a:solidFill>
                  <a:srgbClr val="000000"/>
                </a:solidFill>
                <a:effectLst/>
                <a:latin typeface="Meiryo" panose="020B0604030504040204" pitchFamily="50" charset="-128"/>
                <a:ea typeface="Meiryo" panose="020B0604030504040204" pitchFamily="50" charset="-128"/>
              </a:rPr>
              <a:t>で格納バイト数が異なる他のロード、ストアにしているとありましたが、なぜ変えるのでしょうか。</a:t>
            </a:r>
            <a:endParaRPr kumimoji="1" lang="en-US" dirty="0"/>
          </a:p>
        </p:txBody>
      </p:sp>
    </p:spTree>
    <p:extLst>
      <p:ext uri="{BB962C8B-B14F-4D97-AF65-F5344CB8AC3E}">
        <p14:creationId xmlns:p14="http://schemas.microsoft.com/office/powerpoint/2010/main" val="2931176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D534D0-C8E4-856A-5C74-CCF9A9046573}"/>
              </a:ext>
            </a:extLst>
          </p:cNvPr>
          <p:cNvSpPr>
            <a:spLocks noGrp="1"/>
          </p:cNvSpPr>
          <p:nvPr>
            <p:ph type="title"/>
          </p:nvPr>
        </p:nvSpPr>
        <p:spPr/>
        <p:txBody>
          <a:bodyPr/>
          <a:lstStyle/>
          <a:p>
            <a:r>
              <a:rPr kumimoji="1" lang="ja-JP" altLang="en-US" dirty="0"/>
              <a:t>リレーの絵を回路記号に単純化</a:t>
            </a:r>
            <a:endParaRPr kumimoji="1" lang="en-US" dirty="0"/>
          </a:p>
        </p:txBody>
      </p:sp>
      <p:sp>
        <p:nvSpPr>
          <p:cNvPr id="3" name="コンテンツ プレースホルダー 2">
            <a:extLst>
              <a:ext uri="{FF2B5EF4-FFF2-40B4-BE49-F238E27FC236}">
                <a16:creationId xmlns:a16="http://schemas.microsoft.com/office/drawing/2014/main" id="{6908E1C2-F9FD-3F8A-C9C8-FF2A293C6198}"/>
              </a:ext>
            </a:extLst>
          </p:cNvPr>
          <p:cNvSpPr>
            <a:spLocks noGrp="1"/>
          </p:cNvSpPr>
          <p:nvPr>
            <p:ph sz="quarter" idx="10"/>
          </p:nvPr>
        </p:nvSpPr>
        <p:spPr>
          <a:xfrm>
            <a:off x="611956" y="1088974"/>
            <a:ext cx="8280092" cy="1800020"/>
          </a:xfrm>
        </p:spPr>
        <p:txBody>
          <a:bodyPr/>
          <a:lstStyle/>
          <a:p>
            <a:r>
              <a:rPr kumimoji="1" lang="ja-JP" altLang="en-US" dirty="0"/>
              <a:t>わかりにくいので，以降では右のように単純化して表記</a:t>
            </a:r>
            <a:endParaRPr kumimoji="1" lang="en-US" altLang="ja-JP" dirty="0"/>
          </a:p>
          <a:p>
            <a:pPr lvl="1"/>
            <a:r>
              <a:rPr kumimoji="1" lang="en-US" altLang="ja-JP" dirty="0"/>
              <a:t>G</a:t>
            </a:r>
            <a:r>
              <a:rPr kumimoji="1" lang="ja-JP" altLang="en-US" dirty="0"/>
              <a:t>～</a:t>
            </a:r>
            <a:r>
              <a:rPr kumimoji="1" lang="en-US" altLang="ja-JP" dirty="0"/>
              <a:t>B </a:t>
            </a:r>
            <a:r>
              <a:rPr kumimoji="1" lang="ja-JP" altLang="en-US" dirty="0"/>
              <a:t>間に電圧をかけると，</a:t>
            </a:r>
            <a:r>
              <a:rPr kumimoji="1" lang="en-US" altLang="ja-JP" dirty="0"/>
              <a:t>S</a:t>
            </a:r>
            <a:r>
              <a:rPr kumimoji="1" lang="ja-JP" altLang="en-US" dirty="0"/>
              <a:t>～</a:t>
            </a:r>
            <a:r>
              <a:rPr kumimoji="1" lang="en-US" altLang="ja-JP" dirty="0"/>
              <a:t>D </a:t>
            </a:r>
            <a:r>
              <a:rPr kumimoji="1" lang="ja-JP" altLang="en-US" dirty="0"/>
              <a:t>が </a:t>
            </a:r>
            <a:r>
              <a:rPr kumimoji="1" lang="en-US" altLang="ja-JP" dirty="0"/>
              <a:t>ON </a:t>
            </a:r>
            <a:r>
              <a:rPr kumimoji="1" lang="ja-JP" altLang="en-US" dirty="0"/>
              <a:t>に</a:t>
            </a:r>
            <a:endParaRPr kumimoji="1" lang="en-US" altLang="ja-JP" dirty="0"/>
          </a:p>
        </p:txBody>
      </p:sp>
      <p:grpSp>
        <p:nvGrpSpPr>
          <p:cNvPr id="83" name="グループ化 82">
            <a:extLst>
              <a:ext uri="{FF2B5EF4-FFF2-40B4-BE49-F238E27FC236}">
                <a16:creationId xmlns:a16="http://schemas.microsoft.com/office/drawing/2014/main" id="{0C5C9B37-FA3A-4C54-9320-E5B12DE918F6}"/>
              </a:ext>
            </a:extLst>
          </p:cNvPr>
          <p:cNvGrpSpPr/>
          <p:nvPr/>
        </p:nvGrpSpPr>
        <p:grpSpPr>
          <a:xfrm>
            <a:off x="1961971" y="3429000"/>
            <a:ext cx="1981097" cy="1530375"/>
            <a:chOff x="1961971" y="3429000"/>
            <a:chExt cx="1981097" cy="1530375"/>
          </a:xfrm>
        </p:grpSpPr>
        <p:cxnSp>
          <p:nvCxnSpPr>
            <p:cNvPr id="25" name="直線コネクタ 24">
              <a:extLst>
                <a:ext uri="{FF2B5EF4-FFF2-40B4-BE49-F238E27FC236}">
                  <a16:creationId xmlns:a16="http://schemas.microsoft.com/office/drawing/2014/main" id="{DE980B1B-647B-56A7-B906-824C3F936311}"/>
                </a:ext>
              </a:extLst>
            </p:cNvPr>
            <p:cNvCxnSpPr>
              <a:cxnSpLocks/>
            </p:cNvCxnSpPr>
            <p:nvPr/>
          </p:nvCxnSpPr>
          <p:spPr>
            <a:xfrm>
              <a:off x="3401987" y="3699003"/>
              <a:ext cx="0" cy="53999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 name="円/楕円 68">
              <a:extLst>
                <a:ext uri="{FF2B5EF4-FFF2-40B4-BE49-F238E27FC236}">
                  <a16:creationId xmlns:a16="http://schemas.microsoft.com/office/drawing/2014/main" id="{C3BE8183-D41C-2F67-A128-D0D48FCF2033}"/>
                </a:ext>
              </a:extLst>
            </p:cNvPr>
            <p:cNvSpPr/>
            <p:nvPr/>
          </p:nvSpPr>
          <p:spPr>
            <a:xfrm rot="5400000">
              <a:off x="3358243" y="423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27" name="円/楕円 69">
              <a:extLst>
                <a:ext uri="{FF2B5EF4-FFF2-40B4-BE49-F238E27FC236}">
                  <a16:creationId xmlns:a16="http://schemas.microsoft.com/office/drawing/2014/main" id="{E94FC8CD-3226-A65D-94B4-CB54A82ECBBC}"/>
                </a:ext>
              </a:extLst>
            </p:cNvPr>
            <p:cNvSpPr/>
            <p:nvPr/>
          </p:nvSpPr>
          <p:spPr>
            <a:xfrm rot="5400000">
              <a:off x="3538247" y="3699014"/>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8" name="直線コネクタ 27">
              <a:extLst>
                <a:ext uri="{FF2B5EF4-FFF2-40B4-BE49-F238E27FC236}">
                  <a16:creationId xmlns:a16="http://schemas.microsoft.com/office/drawing/2014/main" id="{31AB2BBE-9928-150A-5F1F-AC69190380BC}"/>
                </a:ext>
              </a:extLst>
            </p:cNvPr>
            <p:cNvCxnSpPr>
              <a:cxnSpLocks/>
            </p:cNvCxnSpPr>
            <p:nvPr/>
          </p:nvCxnSpPr>
          <p:spPr>
            <a:xfrm flipH="1">
              <a:off x="2321975"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685C5FAB-88B2-109E-ABDA-1A82A2E865B5}"/>
                </a:ext>
              </a:extLst>
            </p:cNvPr>
            <p:cNvGrpSpPr/>
            <p:nvPr/>
          </p:nvGrpSpPr>
          <p:grpSpPr>
            <a:xfrm>
              <a:off x="2681979" y="3609002"/>
              <a:ext cx="360004" cy="720007"/>
              <a:chOff x="3131985" y="5049018"/>
              <a:chExt cx="180002" cy="437056"/>
            </a:xfrm>
          </p:grpSpPr>
          <p:grpSp>
            <p:nvGrpSpPr>
              <p:cNvPr id="30" name="グループ化 29">
                <a:extLst>
                  <a:ext uri="{FF2B5EF4-FFF2-40B4-BE49-F238E27FC236}">
                    <a16:creationId xmlns:a16="http://schemas.microsoft.com/office/drawing/2014/main" id="{E44AD47E-CD68-DE9E-908D-20F9A2950D2B}"/>
                  </a:ext>
                </a:extLst>
              </p:cNvPr>
              <p:cNvGrpSpPr/>
              <p:nvPr/>
            </p:nvGrpSpPr>
            <p:grpSpPr>
              <a:xfrm>
                <a:off x="3131985" y="5139021"/>
                <a:ext cx="180002" cy="254126"/>
                <a:chOff x="3131984" y="5191944"/>
                <a:chExt cx="270003" cy="201854"/>
              </a:xfrm>
            </p:grpSpPr>
            <p:sp>
              <p:nvSpPr>
                <p:cNvPr id="33" name="Freeform 42">
                  <a:extLst>
                    <a:ext uri="{FF2B5EF4-FFF2-40B4-BE49-F238E27FC236}">
                      <a16:creationId xmlns:a16="http://schemas.microsoft.com/office/drawing/2014/main" id="{74BB9242-7EFC-B8A0-3C82-16408D00AC15}"/>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4" name="Freeform 42">
                  <a:extLst>
                    <a:ext uri="{FF2B5EF4-FFF2-40B4-BE49-F238E27FC236}">
                      <a16:creationId xmlns:a16="http://schemas.microsoft.com/office/drawing/2014/main" id="{F363B754-EA95-700C-EAE4-4BDD1287BDC2}"/>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5" name="Freeform 42">
                  <a:extLst>
                    <a:ext uri="{FF2B5EF4-FFF2-40B4-BE49-F238E27FC236}">
                      <a16:creationId xmlns:a16="http://schemas.microsoft.com/office/drawing/2014/main" id="{A353A633-4BD8-40C7-5B8D-FC2B6A5071F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6" name="Freeform 42">
                  <a:extLst>
                    <a:ext uri="{FF2B5EF4-FFF2-40B4-BE49-F238E27FC236}">
                      <a16:creationId xmlns:a16="http://schemas.microsoft.com/office/drawing/2014/main" id="{6C708FAA-766F-1BBE-9EB7-5BBBE1F673C0}"/>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1" name="直線コネクタ 30">
                <a:extLst>
                  <a:ext uri="{FF2B5EF4-FFF2-40B4-BE49-F238E27FC236}">
                    <a16:creationId xmlns:a16="http://schemas.microsoft.com/office/drawing/2014/main" id="{F71C7498-DF9B-4570-E2DD-62FDCD9CBF6D}"/>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1CE4290-98FD-C84A-B629-0375F5AEDB09}"/>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37" name="直線コネクタ 36">
              <a:extLst>
                <a:ext uri="{FF2B5EF4-FFF2-40B4-BE49-F238E27FC236}">
                  <a16:creationId xmlns:a16="http://schemas.microsoft.com/office/drawing/2014/main" id="{55C6680C-0C23-6954-A7EC-13681A3F4F09}"/>
                </a:ext>
              </a:extLst>
            </p:cNvPr>
            <p:cNvCxnSpPr>
              <a:cxnSpLocks/>
            </p:cNvCxnSpPr>
            <p:nvPr/>
          </p:nvCxnSpPr>
          <p:spPr>
            <a:xfrm flipH="1">
              <a:off x="2321975"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903F0A35-49E1-EB71-8EFA-FA48DF997733}"/>
                </a:ext>
              </a:extLst>
            </p:cNvPr>
            <p:cNvCxnSpPr>
              <a:cxnSpLocks/>
            </p:cNvCxnSpPr>
            <p:nvPr/>
          </p:nvCxnSpPr>
          <p:spPr>
            <a:xfrm flipH="1">
              <a:off x="2681979" y="3429000"/>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EADD354-BF35-410B-8197-BA04403ABF1D}"/>
                </a:ext>
              </a:extLst>
            </p:cNvPr>
            <p:cNvCxnSpPr>
              <a:cxnSpLocks/>
            </p:cNvCxnSpPr>
            <p:nvPr/>
          </p:nvCxnSpPr>
          <p:spPr>
            <a:xfrm flipV="1">
              <a:off x="3131984" y="3429000"/>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6E3A455-922F-158D-E7A8-E272ACD37628}"/>
                </a:ext>
              </a:extLst>
            </p:cNvPr>
            <p:cNvCxnSpPr>
              <a:cxnSpLocks/>
            </p:cNvCxnSpPr>
            <p:nvPr/>
          </p:nvCxnSpPr>
          <p:spPr>
            <a:xfrm flipH="1">
              <a:off x="3131984" y="3789004"/>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4B7961D-C6DC-11BC-6C9C-05D1587FD54E}"/>
                </a:ext>
              </a:extLst>
            </p:cNvPr>
            <p:cNvCxnSpPr>
              <a:cxnSpLocks/>
            </p:cNvCxnSpPr>
            <p:nvPr/>
          </p:nvCxnSpPr>
          <p:spPr>
            <a:xfrm>
              <a:off x="3581989" y="3789004"/>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2" name="円/楕円 68">
              <a:extLst>
                <a:ext uri="{FF2B5EF4-FFF2-40B4-BE49-F238E27FC236}">
                  <a16:creationId xmlns:a16="http://schemas.microsoft.com/office/drawing/2014/main" id="{192A22DE-0631-55A3-821A-53D8A18E12E4}"/>
                </a:ext>
              </a:extLst>
            </p:cNvPr>
            <p:cNvSpPr/>
            <p:nvPr/>
          </p:nvSpPr>
          <p:spPr>
            <a:xfrm rot="5400000">
              <a:off x="3539686" y="423902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3" name="直線コネクタ 42">
              <a:extLst>
                <a:ext uri="{FF2B5EF4-FFF2-40B4-BE49-F238E27FC236}">
                  <a16:creationId xmlns:a16="http://schemas.microsoft.com/office/drawing/2014/main" id="{B21B2AA4-A17E-646B-93D2-EB1B8F2CFEBC}"/>
                </a:ext>
              </a:extLst>
            </p:cNvPr>
            <p:cNvCxnSpPr>
              <a:cxnSpLocks/>
            </p:cNvCxnSpPr>
            <p:nvPr/>
          </p:nvCxnSpPr>
          <p:spPr>
            <a:xfrm>
              <a:off x="3401987" y="4329010"/>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0145D03-9A09-0592-7F9F-57E8A4AB77E3}"/>
                </a:ext>
              </a:extLst>
            </p:cNvPr>
            <p:cNvCxnSpPr>
              <a:cxnSpLocks/>
            </p:cNvCxnSpPr>
            <p:nvPr/>
          </p:nvCxnSpPr>
          <p:spPr>
            <a:xfrm>
              <a:off x="3581989" y="4329010"/>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5" name="Rectangle 93">
              <a:extLst>
                <a:ext uri="{FF2B5EF4-FFF2-40B4-BE49-F238E27FC236}">
                  <a16:creationId xmlns:a16="http://schemas.microsoft.com/office/drawing/2014/main" id="{64ED6BAA-B2DC-B006-2CF5-F427AE68C791}"/>
                </a:ext>
              </a:extLst>
            </p:cNvPr>
            <p:cNvSpPr>
              <a:spLocks noChangeArrowheads="1"/>
            </p:cNvSpPr>
            <p:nvPr/>
          </p:nvSpPr>
          <p:spPr bwMode="auto">
            <a:xfrm>
              <a:off x="1961971"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46" name="Rectangle 93">
              <a:extLst>
                <a:ext uri="{FF2B5EF4-FFF2-40B4-BE49-F238E27FC236}">
                  <a16:creationId xmlns:a16="http://schemas.microsoft.com/office/drawing/2014/main" id="{2B091AC3-C58E-5F0B-6678-80E2A90C579C}"/>
                </a:ext>
              </a:extLst>
            </p:cNvPr>
            <p:cNvSpPr>
              <a:spLocks noChangeArrowheads="1"/>
            </p:cNvSpPr>
            <p:nvPr/>
          </p:nvSpPr>
          <p:spPr bwMode="auto">
            <a:xfrm>
              <a:off x="1961971"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47" name="Rectangle 93">
              <a:extLst>
                <a:ext uri="{FF2B5EF4-FFF2-40B4-BE49-F238E27FC236}">
                  <a16:creationId xmlns:a16="http://schemas.microsoft.com/office/drawing/2014/main" id="{112CC91A-34F9-7E48-AF8E-0D2172BE5F64}"/>
                </a:ext>
              </a:extLst>
            </p:cNvPr>
            <p:cNvSpPr>
              <a:spLocks noChangeArrowheads="1"/>
            </p:cNvSpPr>
            <p:nvPr/>
          </p:nvSpPr>
          <p:spPr bwMode="auto">
            <a:xfrm>
              <a:off x="3041983" y="459901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8" name="Rectangle 93">
              <a:extLst>
                <a:ext uri="{FF2B5EF4-FFF2-40B4-BE49-F238E27FC236}">
                  <a16:creationId xmlns:a16="http://schemas.microsoft.com/office/drawing/2014/main" id="{26845C06-8A17-FA3F-D9B9-DAE63D32D0B7}"/>
                </a:ext>
              </a:extLst>
            </p:cNvPr>
            <p:cNvSpPr>
              <a:spLocks noChangeArrowheads="1"/>
            </p:cNvSpPr>
            <p:nvPr/>
          </p:nvSpPr>
          <p:spPr bwMode="auto">
            <a:xfrm>
              <a:off x="3581989" y="459901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grpSp>
      <p:sp>
        <p:nvSpPr>
          <p:cNvPr id="51" name="円/楕円 69">
            <a:extLst>
              <a:ext uri="{FF2B5EF4-FFF2-40B4-BE49-F238E27FC236}">
                <a16:creationId xmlns:a16="http://schemas.microsoft.com/office/drawing/2014/main" id="{44A03D6B-529C-3026-F1CF-E464D6429147}"/>
              </a:ext>
            </a:extLst>
          </p:cNvPr>
          <p:cNvSpPr/>
          <p:nvPr/>
        </p:nvSpPr>
        <p:spPr>
          <a:xfrm rot="5400000">
            <a:off x="6238274" y="3789004"/>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2" name="直線コネクタ 51">
            <a:extLst>
              <a:ext uri="{FF2B5EF4-FFF2-40B4-BE49-F238E27FC236}">
                <a16:creationId xmlns:a16="http://schemas.microsoft.com/office/drawing/2014/main" id="{078BDBDD-B924-9083-A0E3-5D9F2B776B98}"/>
              </a:ext>
            </a:extLst>
          </p:cNvPr>
          <p:cNvCxnSpPr>
            <a:cxnSpLocks/>
          </p:cNvCxnSpPr>
          <p:nvPr/>
        </p:nvCxnSpPr>
        <p:spPr>
          <a:xfrm flipH="1">
            <a:off x="5202007"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53" name="グループ化 52">
            <a:extLst>
              <a:ext uri="{FF2B5EF4-FFF2-40B4-BE49-F238E27FC236}">
                <a16:creationId xmlns:a16="http://schemas.microsoft.com/office/drawing/2014/main" id="{FCCF0A3B-D29A-F06A-435B-661BE79E9F72}"/>
              </a:ext>
            </a:extLst>
          </p:cNvPr>
          <p:cNvGrpSpPr/>
          <p:nvPr/>
        </p:nvGrpSpPr>
        <p:grpSpPr>
          <a:xfrm>
            <a:off x="5562011" y="3609002"/>
            <a:ext cx="360004" cy="720007"/>
            <a:chOff x="3131985" y="5049018"/>
            <a:chExt cx="180002" cy="437056"/>
          </a:xfrm>
        </p:grpSpPr>
        <p:grpSp>
          <p:nvGrpSpPr>
            <p:cNvPr id="54" name="グループ化 53">
              <a:extLst>
                <a:ext uri="{FF2B5EF4-FFF2-40B4-BE49-F238E27FC236}">
                  <a16:creationId xmlns:a16="http://schemas.microsoft.com/office/drawing/2014/main" id="{3ADC44E4-B060-787F-27E2-24655E531BAA}"/>
                </a:ext>
              </a:extLst>
            </p:cNvPr>
            <p:cNvGrpSpPr/>
            <p:nvPr/>
          </p:nvGrpSpPr>
          <p:grpSpPr>
            <a:xfrm>
              <a:off x="3131985" y="5139021"/>
              <a:ext cx="180002" cy="254126"/>
              <a:chOff x="3131984" y="5191944"/>
              <a:chExt cx="270003" cy="201854"/>
            </a:xfrm>
          </p:grpSpPr>
          <p:sp>
            <p:nvSpPr>
              <p:cNvPr id="57" name="Freeform 42">
                <a:extLst>
                  <a:ext uri="{FF2B5EF4-FFF2-40B4-BE49-F238E27FC236}">
                    <a16:creationId xmlns:a16="http://schemas.microsoft.com/office/drawing/2014/main" id="{993EAB2D-3991-E251-FD0D-CC3AA35BB386}"/>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8" name="Freeform 42">
                <a:extLst>
                  <a:ext uri="{FF2B5EF4-FFF2-40B4-BE49-F238E27FC236}">
                    <a16:creationId xmlns:a16="http://schemas.microsoft.com/office/drawing/2014/main" id="{178E3D8F-57D5-F50E-8A21-73E2A9F45C0B}"/>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9" name="Freeform 42">
                <a:extLst>
                  <a:ext uri="{FF2B5EF4-FFF2-40B4-BE49-F238E27FC236}">
                    <a16:creationId xmlns:a16="http://schemas.microsoft.com/office/drawing/2014/main" id="{995B01CC-AAD1-B5CE-128D-1304A5A29587}"/>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0" name="Freeform 42">
                <a:extLst>
                  <a:ext uri="{FF2B5EF4-FFF2-40B4-BE49-F238E27FC236}">
                    <a16:creationId xmlns:a16="http://schemas.microsoft.com/office/drawing/2014/main" id="{8E7128AD-760E-58EA-50BE-DD46F42C3EB2}"/>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55" name="直線コネクタ 54">
              <a:extLst>
                <a:ext uri="{FF2B5EF4-FFF2-40B4-BE49-F238E27FC236}">
                  <a16:creationId xmlns:a16="http://schemas.microsoft.com/office/drawing/2014/main" id="{FCD0EDDE-E51A-BA2D-7DA3-08A031FEF7AA}"/>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143977E-BE7A-5F45-7AAB-8BFF032289F4}"/>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FC364584-97D0-00E1-33D6-4565068B5A81}"/>
              </a:ext>
            </a:extLst>
          </p:cNvPr>
          <p:cNvCxnSpPr>
            <a:cxnSpLocks/>
          </p:cNvCxnSpPr>
          <p:nvPr/>
        </p:nvCxnSpPr>
        <p:spPr>
          <a:xfrm flipH="1">
            <a:off x="5202007"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F989311-FADC-CC89-161C-557AD46F5706}"/>
              </a:ext>
            </a:extLst>
          </p:cNvPr>
          <p:cNvCxnSpPr>
            <a:cxnSpLocks/>
            <a:endCxn id="66" idx="4"/>
          </p:cNvCxnSpPr>
          <p:nvPr/>
        </p:nvCxnSpPr>
        <p:spPr>
          <a:xfrm>
            <a:off x="6102017" y="3789004"/>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6" name="円/楕円 68">
            <a:extLst>
              <a:ext uri="{FF2B5EF4-FFF2-40B4-BE49-F238E27FC236}">
                <a16:creationId xmlns:a16="http://schemas.microsoft.com/office/drawing/2014/main" id="{C59871AD-7D1C-E1A9-8357-CCC6F06C31E0}"/>
              </a:ext>
            </a:extLst>
          </p:cNvPr>
          <p:cNvSpPr/>
          <p:nvPr/>
        </p:nvSpPr>
        <p:spPr>
          <a:xfrm rot="5400000">
            <a:off x="6235740" y="4059018"/>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7" name="直線コネクタ 66">
            <a:extLst>
              <a:ext uri="{FF2B5EF4-FFF2-40B4-BE49-F238E27FC236}">
                <a16:creationId xmlns:a16="http://schemas.microsoft.com/office/drawing/2014/main" id="{D0F924DA-5AB2-4B05-BE08-83CAAD6562EC}"/>
              </a:ext>
            </a:extLst>
          </p:cNvPr>
          <p:cNvCxnSpPr>
            <a:cxnSpLocks/>
            <a:endCxn id="51" idx="2"/>
          </p:cNvCxnSpPr>
          <p:nvPr/>
        </p:nvCxnSpPr>
        <p:spPr>
          <a:xfrm>
            <a:off x="6282019" y="3609002"/>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EF6593-E6E9-479B-0791-62DDF648A986}"/>
              </a:ext>
            </a:extLst>
          </p:cNvPr>
          <p:cNvCxnSpPr>
            <a:cxnSpLocks/>
          </p:cNvCxnSpPr>
          <p:nvPr/>
        </p:nvCxnSpPr>
        <p:spPr>
          <a:xfrm>
            <a:off x="6282019" y="4149008"/>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Rectangle 93">
            <a:extLst>
              <a:ext uri="{FF2B5EF4-FFF2-40B4-BE49-F238E27FC236}">
                <a16:creationId xmlns:a16="http://schemas.microsoft.com/office/drawing/2014/main" id="{2BD80BB5-2AED-8002-6E47-9CD0C473F7A0}"/>
              </a:ext>
            </a:extLst>
          </p:cNvPr>
          <p:cNvSpPr>
            <a:spLocks noChangeArrowheads="1"/>
          </p:cNvSpPr>
          <p:nvPr/>
        </p:nvSpPr>
        <p:spPr bwMode="auto">
          <a:xfrm>
            <a:off x="4842003"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70" name="Rectangle 93">
            <a:extLst>
              <a:ext uri="{FF2B5EF4-FFF2-40B4-BE49-F238E27FC236}">
                <a16:creationId xmlns:a16="http://schemas.microsoft.com/office/drawing/2014/main" id="{8B2B2287-A896-D27C-35C9-EF97A6EEC2E7}"/>
              </a:ext>
            </a:extLst>
          </p:cNvPr>
          <p:cNvSpPr>
            <a:spLocks noChangeArrowheads="1"/>
          </p:cNvSpPr>
          <p:nvPr/>
        </p:nvSpPr>
        <p:spPr bwMode="auto">
          <a:xfrm>
            <a:off x="4842003"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71" name="Rectangle 93">
            <a:extLst>
              <a:ext uri="{FF2B5EF4-FFF2-40B4-BE49-F238E27FC236}">
                <a16:creationId xmlns:a16="http://schemas.microsoft.com/office/drawing/2014/main" id="{4C234E91-6B09-FFF3-C071-5B65DD98D8CB}"/>
              </a:ext>
            </a:extLst>
          </p:cNvPr>
          <p:cNvSpPr>
            <a:spLocks noChangeArrowheads="1"/>
          </p:cNvSpPr>
          <p:nvPr/>
        </p:nvSpPr>
        <p:spPr bwMode="auto">
          <a:xfrm>
            <a:off x="6822025"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72" name="Rectangle 93">
            <a:extLst>
              <a:ext uri="{FF2B5EF4-FFF2-40B4-BE49-F238E27FC236}">
                <a16:creationId xmlns:a16="http://schemas.microsoft.com/office/drawing/2014/main" id="{CCFA00C2-F81D-B699-BFD6-CB8205A6DDBE}"/>
              </a:ext>
            </a:extLst>
          </p:cNvPr>
          <p:cNvSpPr>
            <a:spLocks noChangeArrowheads="1"/>
          </p:cNvSpPr>
          <p:nvPr/>
        </p:nvSpPr>
        <p:spPr bwMode="auto">
          <a:xfrm>
            <a:off x="6822025"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76" name="直線コネクタ 75">
            <a:extLst>
              <a:ext uri="{FF2B5EF4-FFF2-40B4-BE49-F238E27FC236}">
                <a16:creationId xmlns:a16="http://schemas.microsoft.com/office/drawing/2014/main" id="{E46E2DDF-B62E-9EF6-C8DD-21879CD730F1}"/>
              </a:ext>
            </a:extLst>
          </p:cNvPr>
          <p:cNvCxnSpPr>
            <a:cxnSpLocks/>
          </p:cNvCxnSpPr>
          <p:nvPr/>
        </p:nvCxnSpPr>
        <p:spPr>
          <a:xfrm flipH="1">
            <a:off x="6282019"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384694F-A7AA-ACDD-6F8E-6053C5543852}"/>
              </a:ext>
            </a:extLst>
          </p:cNvPr>
          <p:cNvCxnSpPr>
            <a:cxnSpLocks/>
          </p:cNvCxnSpPr>
          <p:nvPr/>
        </p:nvCxnSpPr>
        <p:spPr>
          <a:xfrm flipH="1">
            <a:off x="6282019"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40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A865E-CDA2-7D5F-6EAD-24FA2846D94C}"/>
              </a:ext>
            </a:extLst>
          </p:cNvPr>
          <p:cNvSpPr>
            <a:spLocks noGrp="1"/>
          </p:cNvSpPr>
          <p:nvPr>
            <p:ph type="title"/>
          </p:nvPr>
        </p:nvSpPr>
        <p:spPr/>
        <p:txBody>
          <a:bodyPr/>
          <a:lstStyle/>
          <a:p>
            <a:r>
              <a:rPr kumimoji="1" lang="en-US" altLang="ja-JP" dirty="0"/>
              <a:t>VDD </a:t>
            </a:r>
            <a:r>
              <a:rPr kumimoji="1" lang="ja-JP" altLang="en-US" dirty="0"/>
              <a:t>と </a:t>
            </a:r>
            <a:r>
              <a:rPr kumimoji="1" lang="en-US" altLang="ja-JP" dirty="0"/>
              <a:t>GND</a:t>
            </a:r>
            <a:endParaRPr kumimoji="1" lang="en-US" dirty="0"/>
          </a:p>
        </p:txBody>
      </p:sp>
      <p:sp>
        <p:nvSpPr>
          <p:cNvPr id="3" name="コンテンツ プレースホルダー 2">
            <a:extLst>
              <a:ext uri="{FF2B5EF4-FFF2-40B4-BE49-F238E27FC236}">
                <a16:creationId xmlns:a16="http://schemas.microsoft.com/office/drawing/2014/main" id="{18FFA833-26C6-12D0-2AEF-E0870502C9B0}"/>
              </a:ext>
            </a:extLst>
          </p:cNvPr>
          <p:cNvSpPr>
            <a:spLocks noGrp="1"/>
          </p:cNvSpPr>
          <p:nvPr>
            <p:ph sz="quarter" idx="10"/>
          </p:nvPr>
        </p:nvSpPr>
        <p:spPr>
          <a:xfrm>
            <a:off x="611956" y="1088974"/>
            <a:ext cx="8280092" cy="2700030"/>
          </a:xfrm>
        </p:spPr>
        <p:txBody>
          <a:bodyPr anchor="t"/>
          <a:lstStyle/>
          <a:p>
            <a:r>
              <a:rPr kumimoji="1" lang="ja-JP" altLang="en-US" dirty="0"/>
              <a:t>以下の２端子を定義</a:t>
            </a:r>
            <a:endParaRPr kumimoji="1" lang="en-US" altLang="ja-JP" dirty="0"/>
          </a:p>
          <a:p>
            <a:pPr lvl="1"/>
            <a:r>
              <a:rPr kumimoji="1" lang="en-US" altLang="ja-JP" dirty="0"/>
              <a:t>VDD</a:t>
            </a:r>
            <a:r>
              <a:rPr kumimoji="1" lang="ja-JP" altLang="en-US" dirty="0"/>
              <a:t>：高電位</a:t>
            </a:r>
            <a:endParaRPr kumimoji="1" lang="en-US" altLang="ja-JP" dirty="0"/>
          </a:p>
          <a:p>
            <a:pPr lvl="1"/>
            <a:r>
              <a:rPr kumimoji="1" lang="en-US" altLang="ja-JP" dirty="0"/>
              <a:t>GND</a:t>
            </a:r>
            <a:r>
              <a:rPr kumimoji="1" lang="ja-JP" altLang="en-US" dirty="0"/>
              <a:t>（</a:t>
            </a:r>
            <a:r>
              <a:rPr kumimoji="1" lang="en-US" altLang="ja-JP" dirty="0"/>
              <a:t>Ground=</a:t>
            </a:r>
            <a:r>
              <a:rPr kumimoji="1" lang="ja-JP" altLang="en-US" dirty="0"/>
              <a:t>地面）：低電位</a:t>
            </a:r>
            <a:endParaRPr kumimoji="1" lang="en-US" altLang="ja-JP" dirty="0"/>
          </a:p>
          <a:p>
            <a:r>
              <a:rPr lang="ja-JP" altLang="en-US" dirty="0"/>
              <a:t>記号の描き方</a:t>
            </a:r>
            <a:endParaRPr lang="en-US" altLang="ja-JP" dirty="0"/>
          </a:p>
          <a:p>
            <a:pPr lvl="1"/>
            <a:r>
              <a:rPr lang="ja-JP" altLang="en-US" dirty="0"/>
              <a:t>基本的に絵の上側に </a:t>
            </a:r>
            <a:r>
              <a:rPr lang="en-US" altLang="ja-JP" dirty="0"/>
              <a:t>VDD</a:t>
            </a:r>
            <a:r>
              <a:rPr lang="ja-JP" altLang="en-US" dirty="0"/>
              <a:t>，下側に </a:t>
            </a:r>
            <a:r>
              <a:rPr lang="en-US" altLang="ja-JP" dirty="0"/>
              <a:t>GND </a:t>
            </a:r>
            <a:r>
              <a:rPr lang="ja-JP" altLang="en-US" dirty="0"/>
              <a:t>を描く</a:t>
            </a:r>
            <a:endParaRPr lang="en-US" altLang="ja-JP" dirty="0"/>
          </a:p>
          <a:p>
            <a:pPr lvl="1"/>
            <a:r>
              <a:rPr lang="en-US" altLang="ja-JP" dirty="0"/>
              <a:t>VDD </a:t>
            </a:r>
            <a:r>
              <a:rPr lang="ja-JP" altLang="en-US" dirty="0"/>
              <a:t>と </a:t>
            </a:r>
            <a:r>
              <a:rPr lang="en-US" altLang="ja-JP" dirty="0"/>
              <a:t>GND </a:t>
            </a:r>
            <a:r>
              <a:rPr lang="ja-JP" altLang="en-US" dirty="0"/>
              <a:t>があったら，図内に描かれていない世界のどこかで以下のように電源に繋がっていると考える</a:t>
            </a:r>
            <a:endParaRPr lang="en-US" altLang="ja-JP" dirty="0"/>
          </a:p>
        </p:txBody>
      </p:sp>
      <p:grpSp>
        <p:nvGrpSpPr>
          <p:cNvPr id="4" name="グループ化 152">
            <a:extLst>
              <a:ext uri="{FF2B5EF4-FFF2-40B4-BE49-F238E27FC236}">
                <a16:creationId xmlns:a16="http://schemas.microsoft.com/office/drawing/2014/main" id="{5EF0520D-8706-0182-A9B0-2F104A598766}"/>
              </a:ext>
            </a:extLst>
          </p:cNvPr>
          <p:cNvGrpSpPr/>
          <p:nvPr/>
        </p:nvGrpSpPr>
        <p:grpSpPr>
          <a:xfrm>
            <a:off x="4481999" y="6309032"/>
            <a:ext cx="180002" cy="90001"/>
            <a:chOff x="3643306" y="4500570"/>
            <a:chExt cx="428628" cy="144464"/>
          </a:xfrm>
        </p:grpSpPr>
        <p:cxnSp>
          <p:nvCxnSpPr>
            <p:cNvPr id="5" name="直線コネクタ 4">
              <a:extLst>
                <a:ext uri="{FF2B5EF4-FFF2-40B4-BE49-F238E27FC236}">
                  <a16:creationId xmlns:a16="http://schemas.microsoft.com/office/drawing/2014/main" id="{469D18ED-BC0F-480E-8690-0852A0C97486}"/>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531EEC64-CF30-4AF8-3BBC-850A2D6683CB}"/>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 name="直線コネクタ 6">
              <a:extLst>
                <a:ext uri="{FF2B5EF4-FFF2-40B4-BE49-F238E27FC236}">
                  <a16:creationId xmlns:a16="http://schemas.microsoft.com/office/drawing/2014/main" id="{7F3FA5A7-36AA-4066-6641-35694E3A496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8" name="Rectangle 93">
            <a:extLst>
              <a:ext uri="{FF2B5EF4-FFF2-40B4-BE49-F238E27FC236}">
                <a16:creationId xmlns:a16="http://schemas.microsoft.com/office/drawing/2014/main" id="{039936F9-E3A9-24AB-64F6-5C7C20BC84FB}"/>
              </a:ext>
            </a:extLst>
          </p:cNvPr>
          <p:cNvSpPr>
            <a:spLocks noChangeArrowheads="1"/>
          </p:cNvSpPr>
          <p:nvPr/>
        </p:nvSpPr>
        <p:spPr bwMode="auto">
          <a:xfrm>
            <a:off x="4301997" y="6399033"/>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9" name="Rectangle 93">
            <a:extLst>
              <a:ext uri="{FF2B5EF4-FFF2-40B4-BE49-F238E27FC236}">
                <a16:creationId xmlns:a16="http://schemas.microsoft.com/office/drawing/2014/main" id="{E00D0A4B-D5D2-5EFF-DB6B-47B6E176415F}"/>
              </a:ext>
            </a:extLst>
          </p:cNvPr>
          <p:cNvSpPr>
            <a:spLocks noChangeArrowheads="1"/>
          </p:cNvSpPr>
          <p:nvPr/>
        </p:nvSpPr>
        <p:spPr bwMode="auto">
          <a:xfrm>
            <a:off x="4301997" y="450865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10" name="直線コネクタ 9">
            <a:extLst>
              <a:ext uri="{FF2B5EF4-FFF2-40B4-BE49-F238E27FC236}">
                <a16:creationId xmlns:a16="http://schemas.microsoft.com/office/drawing/2014/main" id="{F68ED680-6001-8DAB-FA70-BFC691A74E3D}"/>
              </a:ext>
            </a:extLst>
          </p:cNvPr>
          <p:cNvCxnSpPr/>
          <p:nvPr/>
        </p:nvCxnSpPr>
        <p:spPr>
          <a:xfrm>
            <a:off x="4391998" y="486865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1162058-13D7-D683-5B79-914CF4918812}"/>
              </a:ext>
            </a:extLst>
          </p:cNvPr>
          <p:cNvCxnSpPr>
            <a:cxnSpLocks/>
          </p:cNvCxnSpPr>
          <p:nvPr/>
        </p:nvCxnSpPr>
        <p:spPr>
          <a:xfrm flipV="1">
            <a:off x="4572000" y="4869016"/>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D5E9C4F-8D4E-8619-2CD1-A2C6BDE425E8}"/>
              </a:ext>
            </a:extLst>
          </p:cNvPr>
          <p:cNvCxnSpPr>
            <a:cxnSpLocks/>
          </p:cNvCxnSpPr>
          <p:nvPr/>
        </p:nvCxnSpPr>
        <p:spPr>
          <a:xfrm>
            <a:off x="4391998" y="5589024"/>
            <a:ext cx="360004" cy="0"/>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A2254C8-EADF-B805-2032-A126A18745D5}"/>
              </a:ext>
            </a:extLst>
          </p:cNvPr>
          <p:cNvCxnSpPr>
            <a:cxnSpLocks/>
          </p:cNvCxnSpPr>
          <p:nvPr/>
        </p:nvCxnSpPr>
        <p:spPr>
          <a:xfrm>
            <a:off x="4481999" y="5679025"/>
            <a:ext cx="180002" cy="0"/>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1FEA311-632F-59DC-BFA3-B2C0138588FC}"/>
              </a:ext>
            </a:extLst>
          </p:cNvPr>
          <p:cNvCxnSpPr>
            <a:cxnSpLocks/>
          </p:cNvCxnSpPr>
          <p:nvPr/>
        </p:nvCxnSpPr>
        <p:spPr>
          <a:xfrm flipV="1">
            <a:off x="4572000" y="5679025"/>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1" name="Rectangle 93">
            <a:extLst>
              <a:ext uri="{FF2B5EF4-FFF2-40B4-BE49-F238E27FC236}">
                <a16:creationId xmlns:a16="http://schemas.microsoft.com/office/drawing/2014/main" id="{61465843-61BD-B32C-8CAC-E6B43C5D56F4}"/>
              </a:ext>
            </a:extLst>
          </p:cNvPr>
          <p:cNvSpPr>
            <a:spLocks noChangeArrowheads="1"/>
          </p:cNvSpPr>
          <p:nvPr/>
        </p:nvSpPr>
        <p:spPr bwMode="auto">
          <a:xfrm>
            <a:off x="4752002" y="5409022"/>
            <a:ext cx="270003" cy="360362"/>
          </a:xfrm>
          <a:prstGeom prst="rect">
            <a:avLst/>
          </a:prstGeom>
          <a:noFill/>
          <a:ln w="12700" algn="ctr">
            <a:noFill/>
            <a:miter lim="800000"/>
            <a:headEnd/>
            <a:tailEnd/>
          </a:ln>
          <a:effectLst/>
        </p:spPr>
        <p:txBody>
          <a:bodyPr wrap="none" lIns="90000" tIns="46800" rIns="90000" bIns="46800" anchor="ctr"/>
          <a:lstStyle/>
          <a:p>
            <a:r>
              <a:rPr lang="ja-JP" altLang="en-US" b="0" i="0" dirty="0">
                <a:latin typeface="+mj-lt"/>
              </a:rPr>
              <a:t>電源</a:t>
            </a:r>
            <a:endParaRPr lang="en-US" altLang="ja-JP" dirty="0"/>
          </a:p>
        </p:txBody>
      </p:sp>
    </p:spTree>
    <p:extLst>
      <p:ext uri="{BB962C8B-B14F-4D97-AF65-F5344CB8AC3E}">
        <p14:creationId xmlns:p14="http://schemas.microsoft.com/office/powerpoint/2010/main" val="2004101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24F360-D537-1CFF-3E7B-6355572A4AFB}"/>
              </a:ext>
            </a:extLst>
          </p:cNvPr>
          <p:cNvSpPr>
            <a:spLocks noGrp="1"/>
          </p:cNvSpPr>
          <p:nvPr>
            <p:ph type="title"/>
          </p:nvPr>
        </p:nvSpPr>
        <p:spPr/>
        <p:txBody>
          <a:bodyPr/>
          <a:lstStyle/>
          <a:p>
            <a:r>
              <a:rPr kumimoji="1" lang="ja-JP" altLang="en-US" dirty="0"/>
              <a:t>電位と数値表現</a:t>
            </a:r>
            <a:endParaRPr kumimoji="1" lang="en-US" dirty="0"/>
          </a:p>
        </p:txBody>
      </p:sp>
      <p:sp>
        <p:nvSpPr>
          <p:cNvPr id="3" name="コンテンツ プレースホルダー 2">
            <a:extLst>
              <a:ext uri="{FF2B5EF4-FFF2-40B4-BE49-F238E27FC236}">
                <a16:creationId xmlns:a16="http://schemas.microsoft.com/office/drawing/2014/main" id="{064E000C-B747-BD03-CD8E-D9719072C836}"/>
              </a:ext>
            </a:extLst>
          </p:cNvPr>
          <p:cNvSpPr>
            <a:spLocks noGrp="1"/>
          </p:cNvSpPr>
          <p:nvPr>
            <p:ph sz="quarter" idx="10"/>
          </p:nvPr>
        </p:nvSpPr>
        <p:spPr>
          <a:xfrm>
            <a:off x="611956" y="1088974"/>
            <a:ext cx="8280092" cy="2610029"/>
          </a:xfrm>
        </p:spPr>
        <p:txBody>
          <a:bodyPr/>
          <a:lstStyle/>
          <a:p>
            <a:r>
              <a:rPr kumimoji="1" lang="ja-JP" altLang="en-US" dirty="0">
                <a:solidFill>
                  <a:schemeClr val="accent5"/>
                </a:solidFill>
              </a:rPr>
              <a:t>高電位を１，低電位を０，解放を </a:t>
            </a:r>
            <a:r>
              <a:rPr kumimoji="1" lang="en-US" altLang="ja-JP" dirty="0">
                <a:solidFill>
                  <a:schemeClr val="accent5"/>
                </a:solidFill>
              </a:rPr>
              <a:t>Z </a:t>
            </a:r>
            <a:r>
              <a:rPr kumimoji="1" lang="ja-JP" altLang="en-US" dirty="0">
                <a:solidFill>
                  <a:schemeClr val="accent5"/>
                </a:solidFill>
              </a:rPr>
              <a:t>と定義する</a:t>
            </a:r>
            <a:endParaRPr kumimoji="1" lang="en-US" altLang="ja-JP" dirty="0">
              <a:solidFill>
                <a:schemeClr val="accent5"/>
              </a:solidFill>
            </a:endParaRPr>
          </a:p>
          <a:p>
            <a:r>
              <a:rPr kumimoji="1" lang="ja-JP" altLang="en-US" dirty="0"/>
              <a:t>以下のように読み替えてもよい</a:t>
            </a:r>
            <a:endParaRPr kumimoji="1" lang="en-US" altLang="ja-JP" dirty="0"/>
          </a:p>
          <a:p>
            <a:pPr lvl="1"/>
            <a:r>
              <a:rPr kumimoji="1" lang="en-US" altLang="ja-JP" dirty="0"/>
              <a:t>VDD </a:t>
            </a:r>
            <a:r>
              <a:rPr kumimoji="1" lang="ja-JP" altLang="en-US" dirty="0"/>
              <a:t>に直結している信号線の電位（</a:t>
            </a:r>
            <a:r>
              <a:rPr kumimoji="1" lang="en-US" altLang="ja-JP" dirty="0"/>
              <a:t>=</a:t>
            </a:r>
            <a:r>
              <a:rPr kumimoji="1" lang="ja-JP" altLang="en-US" dirty="0"/>
              <a:t>状態）は１</a:t>
            </a:r>
            <a:endParaRPr kumimoji="1" lang="en-US" altLang="ja-JP" dirty="0"/>
          </a:p>
          <a:p>
            <a:pPr lvl="1"/>
            <a:r>
              <a:rPr kumimoji="1" lang="en-US" altLang="ja-JP" dirty="0"/>
              <a:t>GND </a:t>
            </a:r>
            <a:r>
              <a:rPr kumimoji="1" lang="ja-JP" altLang="en-US" dirty="0"/>
              <a:t>に直結している信号線の電位（</a:t>
            </a:r>
            <a:r>
              <a:rPr kumimoji="1" lang="en-US" altLang="ja-JP" dirty="0"/>
              <a:t>=</a:t>
            </a:r>
            <a:r>
              <a:rPr kumimoji="1" lang="ja-JP" altLang="en-US" dirty="0"/>
              <a:t>状態）は０</a:t>
            </a:r>
            <a:endParaRPr kumimoji="1" lang="en-US" altLang="ja-JP" dirty="0"/>
          </a:p>
          <a:p>
            <a:pPr lvl="1"/>
            <a:r>
              <a:rPr kumimoji="1" lang="ja-JP" altLang="en-US" dirty="0"/>
              <a:t>どこにも繋がっていない信号線の電位（</a:t>
            </a:r>
            <a:r>
              <a:rPr kumimoji="1" lang="en-US" altLang="ja-JP" dirty="0"/>
              <a:t>=</a:t>
            </a:r>
            <a:r>
              <a:rPr kumimoji="1" lang="ja-JP" altLang="en-US" dirty="0"/>
              <a:t>状態）は </a:t>
            </a:r>
            <a:r>
              <a:rPr kumimoji="1" lang="en-US" altLang="ja-JP" dirty="0"/>
              <a:t>Z</a:t>
            </a:r>
            <a:endParaRPr kumimoji="1" lang="en-US" dirty="0"/>
          </a:p>
        </p:txBody>
      </p:sp>
      <p:grpSp>
        <p:nvGrpSpPr>
          <p:cNvPr id="24" name="グループ化 23">
            <a:extLst>
              <a:ext uri="{FF2B5EF4-FFF2-40B4-BE49-F238E27FC236}">
                <a16:creationId xmlns:a16="http://schemas.microsoft.com/office/drawing/2014/main" id="{54D13DA5-13BC-F58C-7FD6-000CDEB1C3FF}"/>
              </a:ext>
            </a:extLst>
          </p:cNvPr>
          <p:cNvGrpSpPr/>
          <p:nvPr/>
        </p:nvGrpSpPr>
        <p:grpSpPr>
          <a:xfrm rot="5400000">
            <a:off x="1645695" y="4687736"/>
            <a:ext cx="92524" cy="360026"/>
            <a:chOff x="5245740" y="2168975"/>
            <a:chExt cx="92524" cy="360026"/>
          </a:xfrm>
        </p:grpSpPr>
        <p:sp>
          <p:nvSpPr>
            <p:cNvPr id="17" name="円/楕円 69">
              <a:extLst>
                <a:ext uri="{FF2B5EF4-FFF2-40B4-BE49-F238E27FC236}">
                  <a16:creationId xmlns:a16="http://schemas.microsoft.com/office/drawing/2014/main" id="{6B755A0C-16EE-4040-9A06-7C4E3200A2BE}"/>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 name="直線コネクタ 17">
              <a:extLst>
                <a:ext uri="{FF2B5EF4-FFF2-40B4-BE49-F238E27FC236}">
                  <a16:creationId xmlns:a16="http://schemas.microsoft.com/office/drawing/2014/main" id="{7CD9212D-A84A-6DFC-B54B-DF5A6DD9AC60}"/>
                </a:ext>
              </a:extLst>
            </p:cNvPr>
            <p:cNvCxnSpPr>
              <a:cxnSpLocks/>
              <a:endCxn id="19"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円/楕円 68">
              <a:extLst>
                <a:ext uri="{FF2B5EF4-FFF2-40B4-BE49-F238E27FC236}">
                  <a16:creationId xmlns:a16="http://schemas.microsoft.com/office/drawing/2014/main" id="{EF68B45E-E172-EFDD-9ECA-24826DD1936E}"/>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0" name="直線コネクタ 19">
            <a:extLst>
              <a:ext uri="{FF2B5EF4-FFF2-40B4-BE49-F238E27FC236}">
                <a16:creationId xmlns:a16="http://schemas.microsoft.com/office/drawing/2014/main" id="{EE877B36-4E88-18F8-3107-B2AA41220F1A}"/>
              </a:ext>
            </a:extLst>
          </p:cNvPr>
          <p:cNvCxnSpPr>
            <a:cxnSpLocks/>
            <a:endCxn id="17" idx="2"/>
          </p:cNvCxnSpPr>
          <p:nvPr/>
        </p:nvCxnSpPr>
        <p:spPr>
          <a:xfrm flipH="1">
            <a:off x="1871970" y="4869016"/>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FB45F43-CEC4-8E1A-2867-3AB150DB17F1}"/>
              </a:ext>
            </a:extLst>
          </p:cNvPr>
          <p:cNvCxnSpPr>
            <a:cxnSpLocks/>
          </p:cNvCxnSpPr>
          <p:nvPr/>
        </p:nvCxnSpPr>
        <p:spPr>
          <a:xfrm flipH="1">
            <a:off x="791936" y="4867755"/>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1D85C55-DAB3-9065-8260-80E2EB569AF6}"/>
              </a:ext>
            </a:extLst>
          </p:cNvPr>
          <p:cNvCxnSpPr>
            <a:cxnSpLocks/>
          </p:cNvCxnSpPr>
          <p:nvPr/>
        </p:nvCxnSpPr>
        <p:spPr>
          <a:xfrm flipV="1">
            <a:off x="791936" y="4148105"/>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ADBD852F-82F4-9498-787E-50EA5EAF4374}"/>
              </a:ext>
            </a:extLst>
          </p:cNvPr>
          <p:cNvGrpSpPr/>
          <p:nvPr/>
        </p:nvGrpSpPr>
        <p:grpSpPr>
          <a:xfrm>
            <a:off x="521933" y="3787743"/>
            <a:ext cx="450049" cy="360362"/>
            <a:chOff x="1061961" y="2348988"/>
            <a:chExt cx="450049" cy="360362"/>
          </a:xfrm>
        </p:grpSpPr>
        <p:sp>
          <p:nvSpPr>
            <p:cNvPr id="28" name="Rectangle 93">
              <a:extLst>
                <a:ext uri="{FF2B5EF4-FFF2-40B4-BE49-F238E27FC236}">
                  <a16:creationId xmlns:a16="http://schemas.microsoft.com/office/drawing/2014/main" id="{FA683A53-187D-92BD-6A48-0ADE48BD9F90}"/>
                </a:ext>
              </a:extLst>
            </p:cNvPr>
            <p:cNvSpPr>
              <a:spLocks noChangeArrowheads="1"/>
            </p:cNvSpPr>
            <p:nvPr/>
          </p:nvSpPr>
          <p:spPr bwMode="auto">
            <a:xfrm>
              <a:off x="1061961" y="2348988"/>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30" name="直線コネクタ 29">
              <a:extLst>
                <a:ext uri="{FF2B5EF4-FFF2-40B4-BE49-F238E27FC236}">
                  <a16:creationId xmlns:a16="http://schemas.microsoft.com/office/drawing/2014/main" id="{0AD42A1B-12B0-6C1D-86EC-9B404DC55880}"/>
                </a:ext>
              </a:extLst>
            </p:cNvPr>
            <p:cNvCxnSpPr/>
            <p:nvPr/>
          </p:nvCxnSpPr>
          <p:spPr>
            <a:xfrm>
              <a:off x="1151962" y="2708992"/>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7" name="Rectangle 93">
            <a:extLst>
              <a:ext uri="{FF2B5EF4-FFF2-40B4-BE49-F238E27FC236}">
                <a16:creationId xmlns:a16="http://schemas.microsoft.com/office/drawing/2014/main" id="{17E25869-6DA8-A1AB-FD41-869277D61E35}"/>
              </a:ext>
            </a:extLst>
          </p:cNvPr>
          <p:cNvSpPr>
            <a:spLocks noChangeArrowheads="1"/>
          </p:cNvSpPr>
          <p:nvPr/>
        </p:nvSpPr>
        <p:spPr bwMode="auto">
          <a:xfrm>
            <a:off x="2411954" y="4507751"/>
            <a:ext cx="270003" cy="360362"/>
          </a:xfrm>
          <a:prstGeom prst="rect">
            <a:avLst/>
          </a:prstGeom>
          <a:noFill/>
          <a:ln w="12700" algn="ctr">
            <a:noFill/>
            <a:miter lim="800000"/>
            <a:headEnd/>
            <a:tailEnd/>
          </a:ln>
          <a:effectLst/>
        </p:spPr>
        <p:txBody>
          <a:bodyPr wrap="none" lIns="90000" tIns="46800" rIns="90000" bIns="46800" anchor="ctr"/>
          <a:lstStyle/>
          <a:p>
            <a:r>
              <a:rPr lang="en-US" altLang="ja-JP" b="1" dirty="0">
                <a:solidFill>
                  <a:schemeClr val="accent5"/>
                </a:solidFill>
              </a:rPr>
              <a:t>1</a:t>
            </a:r>
          </a:p>
        </p:txBody>
      </p:sp>
      <p:grpSp>
        <p:nvGrpSpPr>
          <p:cNvPr id="38" name="グループ化 37">
            <a:extLst>
              <a:ext uri="{FF2B5EF4-FFF2-40B4-BE49-F238E27FC236}">
                <a16:creationId xmlns:a16="http://schemas.microsoft.com/office/drawing/2014/main" id="{415CD540-D10A-629E-4FCE-68AA1CB55DA7}"/>
              </a:ext>
            </a:extLst>
          </p:cNvPr>
          <p:cNvGrpSpPr/>
          <p:nvPr/>
        </p:nvGrpSpPr>
        <p:grpSpPr>
          <a:xfrm rot="5400000">
            <a:off x="4525727" y="4687736"/>
            <a:ext cx="92524" cy="360026"/>
            <a:chOff x="5245740" y="2168975"/>
            <a:chExt cx="92524" cy="360026"/>
          </a:xfrm>
        </p:grpSpPr>
        <p:sp>
          <p:nvSpPr>
            <p:cNvPr id="39" name="円/楕円 69">
              <a:extLst>
                <a:ext uri="{FF2B5EF4-FFF2-40B4-BE49-F238E27FC236}">
                  <a16:creationId xmlns:a16="http://schemas.microsoft.com/office/drawing/2014/main" id="{0308F3CF-3CA6-08E1-0F62-C81BB28A7754}"/>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0" name="直線コネクタ 39">
              <a:extLst>
                <a:ext uri="{FF2B5EF4-FFF2-40B4-BE49-F238E27FC236}">
                  <a16:creationId xmlns:a16="http://schemas.microsoft.com/office/drawing/2014/main" id="{7BE3CD74-0936-89BA-9D2F-D05F30DCDEF0}"/>
                </a:ext>
              </a:extLst>
            </p:cNvPr>
            <p:cNvCxnSpPr>
              <a:cxnSpLocks/>
              <a:endCxn id="41"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1" name="円/楕円 68">
              <a:extLst>
                <a:ext uri="{FF2B5EF4-FFF2-40B4-BE49-F238E27FC236}">
                  <a16:creationId xmlns:a16="http://schemas.microsoft.com/office/drawing/2014/main" id="{1AA4E43D-1F34-736F-4749-7DE747C1045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a:extLst>
              <a:ext uri="{FF2B5EF4-FFF2-40B4-BE49-F238E27FC236}">
                <a16:creationId xmlns:a16="http://schemas.microsoft.com/office/drawing/2014/main" id="{8F965F50-3EE7-4019-5D9D-664F1AB83DD1}"/>
              </a:ext>
            </a:extLst>
          </p:cNvPr>
          <p:cNvCxnSpPr>
            <a:cxnSpLocks/>
            <a:endCxn id="39" idx="2"/>
          </p:cNvCxnSpPr>
          <p:nvPr/>
        </p:nvCxnSpPr>
        <p:spPr>
          <a:xfrm flipH="1">
            <a:off x="4752002" y="4869016"/>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7DB26CF-2095-1F70-5A7C-579A3A108BFD}"/>
              </a:ext>
            </a:extLst>
          </p:cNvPr>
          <p:cNvCxnSpPr>
            <a:cxnSpLocks/>
          </p:cNvCxnSpPr>
          <p:nvPr/>
        </p:nvCxnSpPr>
        <p:spPr>
          <a:xfrm flipH="1">
            <a:off x="3671968" y="4867755"/>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8" name="Rectangle 93">
            <a:extLst>
              <a:ext uri="{FF2B5EF4-FFF2-40B4-BE49-F238E27FC236}">
                <a16:creationId xmlns:a16="http://schemas.microsoft.com/office/drawing/2014/main" id="{D3E48553-90AC-2FD9-FE70-66C243721F41}"/>
              </a:ext>
            </a:extLst>
          </p:cNvPr>
          <p:cNvSpPr>
            <a:spLocks noChangeArrowheads="1"/>
          </p:cNvSpPr>
          <p:nvPr/>
        </p:nvSpPr>
        <p:spPr bwMode="auto">
          <a:xfrm>
            <a:off x="5291986" y="4507751"/>
            <a:ext cx="270003" cy="360362"/>
          </a:xfrm>
          <a:prstGeom prst="rect">
            <a:avLst/>
          </a:prstGeom>
          <a:noFill/>
          <a:ln w="12700" algn="ctr">
            <a:noFill/>
            <a:miter lim="800000"/>
            <a:headEnd/>
            <a:tailEnd/>
          </a:ln>
          <a:effectLst/>
        </p:spPr>
        <p:txBody>
          <a:bodyPr wrap="none" lIns="90000" tIns="46800" rIns="90000" bIns="46800" anchor="ctr"/>
          <a:lstStyle/>
          <a:p>
            <a:r>
              <a:rPr lang="ja-JP" altLang="en-US" b="1" dirty="0">
                <a:solidFill>
                  <a:schemeClr val="accent5"/>
                </a:solidFill>
              </a:rPr>
              <a:t>０</a:t>
            </a:r>
            <a:endParaRPr lang="en-US" altLang="ja-JP" b="1" dirty="0">
              <a:solidFill>
                <a:schemeClr val="accent5"/>
              </a:solidFill>
            </a:endParaRPr>
          </a:p>
        </p:txBody>
      </p:sp>
      <p:grpSp>
        <p:nvGrpSpPr>
          <p:cNvPr id="49" name="グループ化 152">
            <a:extLst>
              <a:ext uri="{FF2B5EF4-FFF2-40B4-BE49-F238E27FC236}">
                <a16:creationId xmlns:a16="http://schemas.microsoft.com/office/drawing/2014/main" id="{1F84F2CF-CCCD-744E-3783-9F57D50498C3}"/>
              </a:ext>
            </a:extLst>
          </p:cNvPr>
          <p:cNvGrpSpPr/>
          <p:nvPr/>
        </p:nvGrpSpPr>
        <p:grpSpPr>
          <a:xfrm>
            <a:off x="3581967" y="5498120"/>
            <a:ext cx="180002" cy="90001"/>
            <a:chOff x="3643306" y="4500570"/>
            <a:chExt cx="428628" cy="144464"/>
          </a:xfrm>
        </p:grpSpPr>
        <p:cxnSp>
          <p:nvCxnSpPr>
            <p:cNvPr id="50" name="直線コネクタ 49">
              <a:extLst>
                <a:ext uri="{FF2B5EF4-FFF2-40B4-BE49-F238E27FC236}">
                  <a16:creationId xmlns:a16="http://schemas.microsoft.com/office/drawing/2014/main" id="{74334AF2-9536-35AE-052A-2AAFDC44E483}"/>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51" name="直線コネクタ 50">
              <a:extLst>
                <a:ext uri="{FF2B5EF4-FFF2-40B4-BE49-F238E27FC236}">
                  <a16:creationId xmlns:a16="http://schemas.microsoft.com/office/drawing/2014/main" id="{E604746D-0BF9-B15D-A0D7-11D0B40B235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52" name="直線コネクタ 51">
              <a:extLst>
                <a:ext uri="{FF2B5EF4-FFF2-40B4-BE49-F238E27FC236}">
                  <a16:creationId xmlns:a16="http://schemas.microsoft.com/office/drawing/2014/main" id="{A2463343-EC42-FAE0-BA6E-9B00E9D13EC3}"/>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53" name="Rectangle 93">
            <a:extLst>
              <a:ext uri="{FF2B5EF4-FFF2-40B4-BE49-F238E27FC236}">
                <a16:creationId xmlns:a16="http://schemas.microsoft.com/office/drawing/2014/main" id="{1EC44E92-5AAA-3BB7-FDB9-BADB8303E38F}"/>
              </a:ext>
            </a:extLst>
          </p:cNvPr>
          <p:cNvSpPr>
            <a:spLocks noChangeArrowheads="1"/>
          </p:cNvSpPr>
          <p:nvPr/>
        </p:nvSpPr>
        <p:spPr bwMode="auto">
          <a:xfrm>
            <a:off x="3401965" y="5588121"/>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54" name="直線コネクタ 53">
            <a:extLst>
              <a:ext uri="{FF2B5EF4-FFF2-40B4-BE49-F238E27FC236}">
                <a16:creationId xmlns:a16="http://schemas.microsoft.com/office/drawing/2014/main" id="{BD72FF36-0A07-862B-2065-3FB96943B2FC}"/>
              </a:ext>
            </a:extLst>
          </p:cNvPr>
          <p:cNvCxnSpPr>
            <a:cxnSpLocks/>
          </p:cNvCxnSpPr>
          <p:nvPr/>
        </p:nvCxnSpPr>
        <p:spPr>
          <a:xfrm flipV="1">
            <a:off x="3671968" y="4868113"/>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FEC8DBF9-7B27-E8E0-A45A-CD5219246C09}"/>
              </a:ext>
            </a:extLst>
          </p:cNvPr>
          <p:cNvGrpSpPr/>
          <p:nvPr/>
        </p:nvGrpSpPr>
        <p:grpSpPr>
          <a:xfrm rot="5400000">
            <a:off x="7338914" y="4622130"/>
            <a:ext cx="226258" cy="360026"/>
            <a:chOff x="5112006" y="2168975"/>
            <a:chExt cx="226258" cy="360026"/>
          </a:xfrm>
        </p:grpSpPr>
        <p:sp>
          <p:nvSpPr>
            <p:cNvPr id="56" name="円/楕円 69">
              <a:extLst>
                <a:ext uri="{FF2B5EF4-FFF2-40B4-BE49-F238E27FC236}">
                  <a16:creationId xmlns:a16="http://schemas.microsoft.com/office/drawing/2014/main" id="{AFDCF7BA-1F22-A540-00D5-B21D9A509451}"/>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7" name="直線コネクタ 56">
              <a:extLst>
                <a:ext uri="{FF2B5EF4-FFF2-40B4-BE49-F238E27FC236}">
                  <a16:creationId xmlns:a16="http://schemas.microsoft.com/office/drawing/2014/main" id="{E21D5152-4F00-83A9-EBD6-D59F137DB93D}"/>
                </a:ext>
              </a:extLst>
            </p:cNvPr>
            <p:cNvCxnSpPr>
              <a:cxnSpLocks/>
              <a:endCxn id="58" idx="4"/>
            </p:cNvCxnSpPr>
            <p:nvPr/>
          </p:nvCxnSpPr>
          <p:spPr>
            <a:xfrm rot="16200000" flipH="1">
              <a:off x="5021374" y="2259629"/>
              <a:ext cx="314998" cy="13373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8" name="円/楕円 68">
              <a:extLst>
                <a:ext uri="{FF2B5EF4-FFF2-40B4-BE49-F238E27FC236}">
                  <a16:creationId xmlns:a16="http://schemas.microsoft.com/office/drawing/2014/main" id="{5B07D454-862E-D9BB-5A9C-D7EAF734B7E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59" name="直線コネクタ 58">
            <a:extLst>
              <a:ext uri="{FF2B5EF4-FFF2-40B4-BE49-F238E27FC236}">
                <a16:creationId xmlns:a16="http://schemas.microsoft.com/office/drawing/2014/main" id="{F3D13530-28A6-B2BE-C306-844E577487FC}"/>
              </a:ext>
            </a:extLst>
          </p:cNvPr>
          <p:cNvCxnSpPr>
            <a:cxnSpLocks/>
            <a:endCxn id="56" idx="2"/>
          </p:cNvCxnSpPr>
          <p:nvPr/>
        </p:nvCxnSpPr>
        <p:spPr>
          <a:xfrm flipH="1">
            <a:off x="7632056" y="4870277"/>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C3FC9AA-86C3-E2C3-846A-FC3580D12792}"/>
              </a:ext>
            </a:extLst>
          </p:cNvPr>
          <p:cNvCxnSpPr>
            <a:cxnSpLocks/>
          </p:cNvCxnSpPr>
          <p:nvPr/>
        </p:nvCxnSpPr>
        <p:spPr>
          <a:xfrm flipH="1">
            <a:off x="6552022" y="4869016"/>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1" name="Rectangle 93">
            <a:extLst>
              <a:ext uri="{FF2B5EF4-FFF2-40B4-BE49-F238E27FC236}">
                <a16:creationId xmlns:a16="http://schemas.microsoft.com/office/drawing/2014/main" id="{F72FBCCE-9257-310C-A0D6-11D3B9A2849D}"/>
              </a:ext>
            </a:extLst>
          </p:cNvPr>
          <p:cNvSpPr>
            <a:spLocks noChangeArrowheads="1"/>
          </p:cNvSpPr>
          <p:nvPr/>
        </p:nvSpPr>
        <p:spPr bwMode="auto">
          <a:xfrm>
            <a:off x="8172040" y="4509012"/>
            <a:ext cx="270003" cy="360362"/>
          </a:xfrm>
          <a:prstGeom prst="rect">
            <a:avLst/>
          </a:prstGeom>
          <a:noFill/>
          <a:ln w="12700" algn="ctr">
            <a:noFill/>
            <a:miter lim="800000"/>
            <a:headEnd/>
            <a:tailEnd/>
          </a:ln>
          <a:effectLst/>
        </p:spPr>
        <p:txBody>
          <a:bodyPr wrap="none" lIns="90000" tIns="46800" rIns="90000" bIns="46800" anchor="ctr"/>
          <a:lstStyle/>
          <a:p>
            <a:r>
              <a:rPr lang="en-US" altLang="ja-JP" b="1" dirty="0">
                <a:solidFill>
                  <a:schemeClr val="accent5"/>
                </a:solidFill>
              </a:rPr>
              <a:t>Z</a:t>
            </a:r>
          </a:p>
        </p:txBody>
      </p:sp>
      <p:grpSp>
        <p:nvGrpSpPr>
          <p:cNvPr id="62" name="グループ化 152">
            <a:extLst>
              <a:ext uri="{FF2B5EF4-FFF2-40B4-BE49-F238E27FC236}">
                <a16:creationId xmlns:a16="http://schemas.microsoft.com/office/drawing/2014/main" id="{25DE817B-9342-4716-9D09-1C57A41BF02A}"/>
              </a:ext>
            </a:extLst>
          </p:cNvPr>
          <p:cNvGrpSpPr/>
          <p:nvPr/>
        </p:nvGrpSpPr>
        <p:grpSpPr>
          <a:xfrm>
            <a:off x="6462021" y="5499381"/>
            <a:ext cx="180002" cy="90001"/>
            <a:chOff x="3643306" y="4500570"/>
            <a:chExt cx="428628" cy="144464"/>
          </a:xfrm>
        </p:grpSpPr>
        <p:cxnSp>
          <p:nvCxnSpPr>
            <p:cNvPr id="63" name="直線コネクタ 62">
              <a:extLst>
                <a:ext uri="{FF2B5EF4-FFF2-40B4-BE49-F238E27FC236}">
                  <a16:creationId xmlns:a16="http://schemas.microsoft.com/office/drawing/2014/main" id="{C45CF441-F800-8D29-94E8-07E98813E94B}"/>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4" name="直線コネクタ 63">
              <a:extLst>
                <a:ext uri="{FF2B5EF4-FFF2-40B4-BE49-F238E27FC236}">
                  <a16:creationId xmlns:a16="http://schemas.microsoft.com/office/drawing/2014/main" id="{B8E89225-8ECC-184D-E4F1-210BEFC7824D}"/>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5" name="直線コネクタ 64">
              <a:extLst>
                <a:ext uri="{FF2B5EF4-FFF2-40B4-BE49-F238E27FC236}">
                  <a16:creationId xmlns:a16="http://schemas.microsoft.com/office/drawing/2014/main" id="{2EFABFA0-B02C-105E-DE52-E390CF9D6F26}"/>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66" name="Rectangle 93">
            <a:extLst>
              <a:ext uri="{FF2B5EF4-FFF2-40B4-BE49-F238E27FC236}">
                <a16:creationId xmlns:a16="http://schemas.microsoft.com/office/drawing/2014/main" id="{65660B96-E240-4E65-D0D5-1D66953B40AF}"/>
              </a:ext>
            </a:extLst>
          </p:cNvPr>
          <p:cNvSpPr>
            <a:spLocks noChangeArrowheads="1"/>
          </p:cNvSpPr>
          <p:nvPr/>
        </p:nvSpPr>
        <p:spPr bwMode="auto">
          <a:xfrm>
            <a:off x="6282019" y="558938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67" name="直線コネクタ 66">
            <a:extLst>
              <a:ext uri="{FF2B5EF4-FFF2-40B4-BE49-F238E27FC236}">
                <a16:creationId xmlns:a16="http://schemas.microsoft.com/office/drawing/2014/main" id="{7FC0812A-E398-48E7-7F3F-A8F62418D2BB}"/>
              </a:ext>
            </a:extLst>
          </p:cNvPr>
          <p:cNvCxnSpPr>
            <a:cxnSpLocks/>
          </p:cNvCxnSpPr>
          <p:nvPr/>
        </p:nvCxnSpPr>
        <p:spPr>
          <a:xfrm flipV="1">
            <a:off x="6552022" y="4869374"/>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5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E46D-25B5-B5B1-57DD-0C3036910A02}"/>
              </a:ext>
            </a:extLst>
          </p:cNvPr>
          <p:cNvSpPr>
            <a:spLocks noGrp="1"/>
          </p:cNvSpPr>
          <p:nvPr>
            <p:ph type="title"/>
          </p:nvPr>
        </p:nvSpPr>
        <p:spPr/>
        <p:txBody>
          <a:bodyPr/>
          <a:lstStyle/>
          <a:p>
            <a:r>
              <a:rPr kumimoji="1" lang="ja-JP" altLang="en-US" dirty="0"/>
              <a:t>短絡（ショート）は起きない想定</a:t>
            </a:r>
            <a:endParaRPr kumimoji="1" lang="en-US" dirty="0"/>
          </a:p>
        </p:txBody>
      </p:sp>
      <p:sp>
        <p:nvSpPr>
          <p:cNvPr id="3" name="コンテンツ プレースホルダー 2">
            <a:extLst>
              <a:ext uri="{FF2B5EF4-FFF2-40B4-BE49-F238E27FC236}">
                <a16:creationId xmlns:a16="http://schemas.microsoft.com/office/drawing/2014/main" id="{FEA56ADF-1D75-D077-AA37-F5BC762A7232}"/>
              </a:ext>
            </a:extLst>
          </p:cNvPr>
          <p:cNvSpPr>
            <a:spLocks noGrp="1"/>
          </p:cNvSpPr>
          <p:nvPr>
            <p:ph sz="quarter" idx="10"/>
          </p:nvPr>
        </p:nvSpPr>
        <p:spPr>
          <a:xfrm>
            <a:off x="611956" y="1088974"/>
            <a:ext cx="8280092" cy="2250025"/>
          </a:xfrm>
        </p:spPr>
        <p:txBody>
          <a:bodyPr/>
          <a:lstStyle/>
          <a:p>
            <a:r>
              <a:rPr kumimoji="1" lang="ja-JP" altLang="en-US" dirty="0"/>
              <a:t>下記図のように</a:t>
            </a:r>
            <a:r>
              <a:rPr kumimoji="1" lang="en-US" altLang="ja-JP" dirty="0"/>
              <a:t>VDD </a:t>
            </a:r>
            <a:r>
              <a:rPr kumimoji="1" lang="ja-JP" altLang="en-US" dirty="0"/>
              <a:t>と </a:t>
            </a:r>
            <a:r>
              <a:rPr kumimoji="1" lang="en-US" altLang="ja-JP" dirty="0"/>
              <a:t>GND </a:t>
            </a:r>
            <a:r>
              <a:rPr kumimoji="1" lang="ja-JP" altLang="en-US" dirty="0"/>
              <a:t>の双方に同時に直結することはない</a:t>
            </a:r>
            <a:endParaRPr kumimoji="1" lang="en-US" altLang="ja-JP" dirty="0"/>
          </a:p>
          <a:p>
            <a:pPr lvl="1"/>
            <a:r>
              <a:rPr kumimoji="1" lang="ja-JP" altLang="en-US" dirty="0"/>
              <a:t>実際にやると </a:t>
            </a:r>
            <a:r>
              <a:rPr kumimoji="1" lang="en-US" altLang="ja-JP" dirty="0"/>
              <a:t>VDD</a:t>
            </a:r>
            <a:r>
              <a:rPr lang="ja-JP" altLang="en-US" dirty="0"/>
              <a:t> から </a:t>
            </a:r>
            <a:r>
              <a:rPr lang="en-US" altLang="ja-JP" dirty="0"/>
              <a:t>GND</a:t>
            </a:r>
            <a:r>
              <a:rPr lang="ja-JP" altLang="en-US" dirty="0"/>
              <a:t> に大電流が流れて回路が壊れる</a:t>
            </a:r>
            <a:endParaRPr lang="en-US" altLang="ja-JP" dirty="0"/>
          </a:p>
          <a:p>
            <a:pPr lvl="1"/>
            <a:r>
              <a:rPr lang="ja-JP" altLang="en-US" dirty="0"/>
              <a:t>なので，そう言う状態を絶対作らないように回路を組む</a:t>
            </a:r>
            <a:endParaRPr lang="en-US" altLang="ja-JP" dirty="0"/>
          </a:p>
          <a:p>
            <a:r>
              <a:rPr kumimoji="1" lang="ja-JP" altLang="en-US" dirty="0"/>
              <a:t>もしやってしまった場合，以下の黒点は </a:t>
            </a:r>
            <a:r>
              <a:rPr kumimoji="1" lang="en-US" altLang="ja-JP" dirty="0"/>
              <a:t>VDD </a:t>
            </a:r>
            <a:r>
              <a:rPr kumimoji="1" lang="ja-JP" altLang="en-US" dirty="0"/>
              <a:t>と </a:t>
            </a:r>
            <a:r>
              <a:rPr kumimoji="1" lang="en-US" altLang="ja-JP" dirty="0"/>
              <a:t>GND </a:t>
            </a:r>
            <a:r>
              <a:rPr kumimoji="1" lang="ja-JP" altLang="en-US" dirty="0"/>
              <a:t>の中間ぐらいの電位になっていると思う</a:t>
            </a:r>
            <a:endParaRPr kumimoji="1" lang="en-US" dirty="0"/>
          </a:p>
        </p:txBody>
      </p:sp>
      <p:grpSp>
        <p:nvGrpSpPr>
          <p:cNvPr id="4" name="グループ化 3">
            <a:extLst>
              <a:ext uri="{FF2B5EF4-FFF2-40B4-BE49-F238E27FC236}">
                <a16:creationId xmlns:a16="http://schemas.microsoft.com/office/drawing/2014/main" id="{01C7CFA9-EB16-F4A6-DCC7-5F329197DC5C}"/>
              </a:ext>
            </a:extLst>
          </p:cNvPr>
          <p:cNvGrpSpPr/>
          <p:nvPr/>
        </p:nvGrpSpPr>
        <p:grpSpPr>
          <a:xfrm rot="5400000">
            <a:off x="5065755" y="4328993"/>
            <a:ext cx="92524" cy="360026"/>
            <a:chOff x="5245740" y="2168975"/>
            <a:chExt cx="92524" cy="360026"/>
          </a:xfrm>
        </p:grpSpPr>
        <p:sp>
          <p:nvSpPr>
            <p:cNvPr id="5" name="円/楕円 69">
              <a:extLst>
                <a:ext uri="{FF2B5EF4-FFF2-40B4-BE49-F238E27FC236}">
                  <a16:creationId xmlns:a16="http://schemas.microsoft.com/office/drawing/2014/main" id="{9A96F576-0C76-1B56-9583-10B028255F61}"/>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726BC8F3-5261-F196-414E-3140C1B02A57}"/>
                </a:ext>
              </a:extLst>
            </p:cNvPr>
            <p:cNvCxnSpPr>
              <a:cxnSpLocks/>
              <a:endCxn id="7"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 name="円/楕円 68">
              <a:extLst>
                <a:ext uri="{FF2B5EF4-FFF2-40B4-BE49-F238E27FC236}">
                  <a16:creationId xmlns:a16="http://schemas.microsoft.com/office/drawing/2014/main" id="{41EB90F3-9F2F-19DE-F45F-5AEF7675213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 name="直線コネクタ 7">
            <a:extLst>
              <a:ext uri="{FF2B5EF4-FFF2-40B4-BE49-F238E27FC236}">
                <a16:creationId xmlns:a16="http://schemas.microsoft.com/office/drawing/2014/main" id="{F0049EA1-A36E-EE95-8042-9DDCB1B0A42F}"/>
              </a:ext>
            </a:extLst>
          </p:cNvPr>
          <p:cNvCxnSpPr>
            <a:cxnSpLocks/>
            <a:endCxn id="5" idx="2"/>
          </p:cNvCxnSpPr>
          <p:nvPr/>
        </p:nvCxnSpPr>
        <p:spPr>
          <a:xfrm flipH="1">
            <a:off x="5292030" y="4510273"/>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AA9657-9004-FD4F-972F-E13F2509D72F}"/>
              </a:ext>
            </a:extLst>
          </p:cNvPr>
          <p:cNvCxnSpPr>
            <a:cxnSpLocks/>
          </p:cNvCxnSpPr>
          <p:nvPr/>
        </p:nvCxnSpPr>
        <p:spPr>
          <a:xfrm flipH="1">
            <a:off x="4211996"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8C40C1F-593E-CD56-3C85-326420A35ED1}"/>
              </a:ext>
            </a:extLst>
          </p:cNvPr>
          <p:cNvCxnSpPr>
            <a:cxnSpLocks/>
          </p:cNvCxnSpPr>
          <p:nvPr/>
        </p:nvCxnSpPr>
        <p:spPr>
          <a:xfrm flipV="1">
            <a:off x="4211996" y="3789362"/>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AD51CC2B-2863-0979-AEBB-8A4F5325FB95}"/>
              </a:ext>
            </a:extLst>
          </p:cNvPr>
          <p:cNvGrpSpPr/>
          <p:nvPr/>
        </p:nvGrpSpPr>
        <p:grpSpPr>
          <a:xfrm>
            <a:off x="3941993" y="3429000"/>
            <a:ext cx="450049" cy="360362"/>
            <a:chOff x="1061961" y="2348988"/>
            <a:chExt cx="450049" cy="360362"/>
          </a:xfrm>
        </p:grpSpPr>
        <p:sp>
          <p:nvSpPr>
            <p:cNvPr id="12" name="Rectangle 93">
              <a:extLst>
                <a:ext uri="{FF2B5EF4-FFF2-40B4-BE49-F238E27FC236}">
                  <a16:creationId xmlns:a16="http://schemas.microsoft.com/office/drawing/2014/main" id="{1D0FBB87-7E18-37AB-91CE-E318CE2C804F}"/>
                </a:ext>
              </a:extLst>
            </p:cNvPr>
            <p:cNvSpPr>
              <a:spLocks noChangeArrowheads="1"/>
            </p:cNvSpPr>
            <p:nvPr/>
          </p:nvSpPr>
          <p:spPr bwMode="auto">
            <a:xfrm>
              <a:off x="1061961" y="2348988"/>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13" name="直線コネクタ 12">
              <a:extLst>
                <a:ext uri="{FF2B5EF4-FFF2-40B4-BE49-F238E27FC236}">
                  <a16:creationId xmlns:a16="http://schemas.microsoft.com/office/drawing/2014/main" id="{ABD43576-22DF-997F-6724-3C3D4F137185}"/>
                </a:ext>
              </a:extLst>
            </p:cNvPr>
            <p:cNvCxnSpPr/>
            <p:nvPr/>
          </p:nvCxnSpPr>
          <p:spPr>
            <a:xfrm>
              <a:off x="1151962" y="2708992"/>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E1BA7979-2332-80E9-7213-BC1691ADE1AA}"/>
              </a:ext>
            </a:extLst>
          </p:cNvPr>
          <p:cNvGrpSpPr/>
          <p:nvPr/>
        </p:nvGrpSpPr>
        <p:grpSpPr>
          <a:xfrm rot="5400000">
            <a:off x="5065755" y="5049359"/>
            <a:ext cx="92524" cy="360026"/>
            <a:chOff x="5245740" y="2168975"/>
            <a:chExt cx="92524" cy="360026"/>
          </a:xfrm>
        </p:grpSpPr>
        <p:sp>
          <p:nvSpPr>
            <p:cNvPr id="16" name="円/楕円 69">
              <a:extLst>
                <a:ext uri="{FF2B5EF4-FFF2-40B4-BE49-F238E27FC236}">
                  <a16:creationId xmlns:a16="http://schemas.microsoft.com/office/drawing/2014/main" id="{5C68D179-59A4-F498-C5E1-9E67802CC9C0}"/>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FDD9ED32-FED9-60F9-CD85-F3BECFAEDAB0}"/>
                </a:ext>
              </a:extLst>
            </p:cNvPr>
            <p:cNvCxnSpPr>
              <a:cxnSpLocks/>
              <a:endCxn id="18"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 name="円/楕円 68">
              <a:extLst>
                <a:ext uri="{FF2B5EF4-FFF2-40B4-BE49-F238E27FC236}">
                  <a16:creationId xmlns:a16="http://schemas.microsoft.com/office/drawing/2014/main" id="{1023C633-871D-3CC9-F07B-66F1EDC4900F}"/>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9" name="直線コネクタ 18">
            <a:extLst>
              <a:ext uri="{FF2B5EF4-FFF2-40B4-BE49-F238E27FC236}">
                <a16:creationId xmlns:a16="http://schemas.microsoft.com/office/drawing/2014/main" id="{1775F7DE-F4F6-5C98-1B24-4E166535E760}"/>
              </a:ext>
            </a:extLst>
          </p:cNvPr>
          <p:cNvCxnSpPr>
            <a:cxnSpLocks/>
            <a:endCxn id="16" idx="2"/>
          </p:cNvCxnSpPr>
          <p:nvPr/>
        </p:nvCxnSpPr>
        <p:spPr>
          <a:xfrm flipH="1">
            <a:off x="5292030" y="5230639"/>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499AA11-D27C-5543-EF86-994159A82A3F}"/>
              </a:ext>
            </a:extLst>
          </p:cNvPr>
          <p:cNvCxnSpPr>
            <a:cxnSpLocks/>
          </p:cNvCxnSpPr>
          <p:nvPr/>
        </p:nvCxnSpPr>
        <p:spPr>
          <a:xfrm flipH="1">
            <a:off x="4211996" y="522937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 name="グループ化 152">
            <a:extLst>
              <a:ext uri="{FF2B5EF4-FFF2-40B4-BE49-F238E27FC236}">
                <a16:creationId xmlns:a16="http://schemas.microsoft.com/office/drawing/2014/main" id="{CE9A3B5B-FDEA-3607-3F47-4B5B6468E023}"/>
              </a:ext>
            </a:extLst>
          </p:cNvPr>
          <p:cNvGrpSpPr/>
          <p:nvPr/>
        </p:nvGrpSpPr>
        <p:grpSpPr>
          <a:xfrm>
            <a:off x="4121995" y="5859743"/>
            <a:ext cx="180002" cy="90001"/>
            <a:chOff x="3643306" y="4500570"/>
            <a:chExt cx="428628" cy="144464"/>
          </a:xfrm>
        </p:grpSpPr>
        <p:cxnSp>
          <p:nvCxnSpPr>
            <p:cNvPr id="23" name="直線コネクタ 22">
              <a:extLst>
                <a:ext uri="{FF2B5EF4-FFF2-40B4-BE49-F238E27FC236}">
                  <a16:creationId xmlns:a16="http://schemas.microsoft.com/office/drawing/2014/main" id="{31F19CE0-843D-2E87-254F-C509CCB13968}"/>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D9C9269C-707C-34FF-1503-D27BD7282180}"/>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3C313578-E89E-80A0-F264-D69A3DCC9119}"/>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26" name="Rectangle 93">
            <a:extLst>
              <a:ext uri="{FF2B5EF4-FFF2-40B4-BE49-F238E27FC236}">
                <a16:creationId xmlns:a16="http://schemas.microsoft.com/office/drawing/2014/main" id="{0318B0F7-8491-A5E1-1912-5564E098541D}"/>
              </a:ext>
            </a:extLst>
          </p:cNvPr>
          <p:cNvSpPr>
            <a:spLocks noChangeArrowheads="1"/>
          </p:cNvSpPr>
          <p:nvPr/>
        </p:nvSpPr>
        <p:spPr bwMode="auto">
          <a:xfrm>
            <a:off x="3941993" y="594974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27" name="直線コネクタ 26">
            <a:extLst>
              <a:ext uri="{FF2B5EF4-FFF2-40B4-BE49-F238E27FC236}">
                <a16:creationId xmlns:a16="http://schemas.microsoft.com/office/drawing/2014/main" id="{5BF2787C-1EAD-1810-0BFD-D93A072FD087}"/>
              </a:ext>
            </a:extLst>
          </p:cNvPr>
          <p:cNvCxnSpPr>
            <a:cxnSpLocks/>
          </p:cNvCxnSpPr>
          <p:nvPr/>
        </p:nvCxnSpPr>
        <p:spPr>
          <a:xfrm flipV="1">
            <a:off x="4211996" y="5229736"/>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9675F12-E878-0995-83F0-626313EDFFBC}"/>
              </a:ext>
            </a:extLst>
          </p:cNvPr>
          <p:cNvCxnSpPr>
            <a:cxnSpLocks/>
          </p:cNvCxnSpPr>
          <p:nvPr/>
        </p:nvCxnSpPr>
        <p:spPr>
          <a:xfrm>
            <a:off x="6012016" y="4869016"/>
            <a:ext cx="0" cy="360362"/>
          </a:xfrm>
          <a:prstGeom prst="line">
            <a:avLst/>
          </a:prstGeom>
          <a:ln w="6350" cap="rnd">
            <a:solidFill>
              <a:srgbClr val="000000"/>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2892425-1E64-E125-A29B-283DE4A6A19F}"/>
              </a:ext>
            </a:extLst>
          </p:cNvPr>
          <p:cNvCxnSpPr>
            <a:cxnSpLocks/>
          </p:cNvCxnSpPr>
          <p:nvPr/>
        </p:nvCxnSpPr>
        <p:spPr>
          <a:xfrm flipV="1">
            <a:off x="6012016" y="4509012"/>
            <a:ext cx="0" cy="360004"/>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0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B1E6A-CE38-93D9-7AA7-B0F072FA9AC7}"/>
              </a:ext>
            </a:extLst>
          </p:cNvPr>
          <p:cNvSpPr>
            <a:spLocks noGrp="1"/>
          </p:cNvSpPr>
          <p:nvPr>
            <p:ph type="title"/>
          </p:nvPr>
        </p:nvSpPr>
        <p:spPr/>
        <p:txBody>
          <a:bodyPr/>
          <a:lstStyle/>
          <a:p>
            <a:r>
              <a:rPr kumimoji="1" lang="ja-JP" altLang="en-US" dirty="0"/>
              <a:t>リレーを使って論理回路を作る</a:t>
            </a:r>
            <a:endParaRPr kumimoji="1" lang="en-US" dirty="0"/>
          </a:p>
        </p:txBody>
      </p:sp>
      <p:sp>
        <p:nvSpPr>
          <p:cNvPr id="3" name="コンテンツ プレースホルダー 2">
            <a:extLst>
              <a:ext uri="{FF2B5EF4-FFF2-40B4-BE49-F238E27FC236}">
                <a16:creationId xmlns:a16="http://schemas.microsoft.com/office/drawing/2014/main" id="{F1C4B40A-C246-4EBB-49DC-F6288B58FE9D}"/>
              </a:ext>
            </a:extLst>
          </p:cNvPr>
          <p:cNvSpPr>
            <a:spLocks noGrp="1"/>
          </p:cNvSpPr>
          <p:nvPr>
            <p:ph sz="quarter" idx="10"/>
          </p:nvPr>
        </p:nvSpPr>
        <p:spPr/>
        <p:txBody>
          <a:bodyPr/>
          <a:lstStyle/>
          <a:p>
            <a:r>
              <a:rPr kumimoji="1" lang="ja-JP" altLang="en-US" dirty="0"/>
              <a:t>以下の２つの繋ぎ方をしたリレーを使って論理ゲートを作る</a:t>
            </a:r>
            <a:endParaRPr kumimoji="1" lang="en-US" altLang="ja-JP" dirty="0"/>
          </a:p>
          <a:p>
            <a:pPr lvl="1"/>
            <a:r>
              <a:rPr kumimoji="1" lang="en-US" altLang="ja-JP" dirty="0"/>
              <a:t>N </a:t>
            </a:r>
            <a:r>
              <a:rPr kumimoji="1" lang="ja-JP" altLang="en-US" dirty="0"/>
              <a:t>型</a:t>
            </a:r>
            <a:endParaRPr kumimoji="1" lang="en-US" altLang="ja-JP" dirty="0"/>
          </a:p>
          <a:p>
            <a:pPr lvl="1"/>
            <a:r>
              <a:rPr kumimoji="1" lang="en-US" altLang="ja-JP" dirty="0"/>
              <a:t>P </a:t>
            </a:r>
            <a:r>
              <a:rPr kumimoji="1" lang="ja-JP" altLang="en-US" dirty="0"/>
              <a:t>型</a:t>
            </a:r>
            <a:endParaRPr lang="en-US" altLang="ja-JP" sz="1600" dirty="0"/>
          </a:p>
        </p:txBody>
      </p:sp>
    </p:spTree>
    <p:extLst>
      <p:ext uri="{BB962C8B-B14F-4D97-AF65-F5344CB8AC3E}">
        <p14:creationId xmlns:p14="http://schemas.microsoft.com/office/powerpoint/2010/main" val="2222878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正方形/長方形 72">
            <a:extLst>
              <a:ext uri="{FF2B5EF4-FFF2-40B4-BE49-F238E27FC236}">
                <a16:creationId xmlns:a16="http://schemas.microsoft.com/office/drawing/2014/main" id="{0052F1F3-C64C-DF83-F9C4-85DB4B3DB6E0}"/>
              </a:ext>
            </a:extLst>
          </p:cNvPr>
          <p:cNvSpPr/>
          <p:nvPr/>
        </p:nvSpPr>
        <p:spPr bwMode="auto">
          <a:xfrm>
            <a:off x="3851992"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N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988984"/>
            <a:ext cx="8280092" cy="900010"/>
          </a:xfrm>
        </p:spPr>
        <p:txBody>
          <a:bodyPr/>
          <a:lstStyle/>
          <a:p>
            <a:r>
              <a:rPr kumimoji="1" lang="ja-JP" altLang="en-US" dirty="0"/>
              <a:t>左図のように </a:t>
            </a:r>
            <a:r>
              <a:rPr kumimoji="1" lang="en-US" altLang="ja-JP" dirty="0"/>
              <a:t>B </a:t>
            </a:r>
            <a:r>
              <a:rPr kumimoji="1" lang="ja-JP" altLang="en-US" dirty="0"/>
              <a:t>を </a:t>
            </a:r>
            <a:r>
              <a:rPr kumimoji="1" lang="en-US" altLang="ja-JP" dirty="0"/>
              <a:t>GND</a:t>
            </a:r>
            <a:r>
              <a:rPr kumimoji="1" lang="ja-JP" altLang="en-US" dirty="0"/>
              <a:t>（低電位）に接続する</a:t>
            </a:r>
            <a:endParaRPr kumimoji="1" lang="en-US" altLang="ja-JP" dirty="0"/>
          </a:p>
          <a:p>
            <a:pPr lvl="1"/>
            <a:r>
              <a:rPr lang="en-US" dirty="0"/>
              <a:t>N </a:t>
            </a:r>
            <a:r>
              <a:rPr lang="ja-JP" altLang="en-US" dirty="0"/>
              <a:t>は </a:t>
            </a:r>
            <a:r>
              <a:rPr lang="en-US" altLang="ja-JP" dirty="0"/>
              <a:t>Negative </a:t>
            </a:r>
            <a:r>
              <a:rPr lang="ja-JP" altLang="en-US" dirty="0"/>
              <a:t>の略</a:t>
            </a:r>
            <a:endParaRPr kumimoji="1" lang="en-US" dirty="0"/>
          </a:p>
        </p:txBody>
      </p:sp>
      <p:sp>
        <p:nvSpPr>
          <p:cNvPr id="4" name="円/楕円 69">
            <a:extLst>
              <a:ext uri="{FF2B5EF4-FFF2-40B4-BE49-F238E27FC236}">
                <a16:creationId xmlns:a16="http://schemas.microsoft.com/office/drawing/2014/main" id="{27ED7D89-5BDE-D968-7FA4-FDD87CFA58A5}"/>
              </a:ext>
            </a:extLst>
          </p:cNvPr>
          <p:cNvSpPr/>
          <p:nvPr/>
        </p:nvSpPr>
        <p:spPr>
          <a:xfrm rot="5400000">
            <a:off x="4888259"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 name="直線コネクタ 4">
            <a:extLst>
              <a:ext uri="{FF2B5EF4-FFF2-40B4-BE49-F238E27FC236}">
                <a16:creationId xmlns:a16="http://schemas.microsoft.com/office/drawing/2014/main" id="{239207F0-970F-3F00-74FE-3176AB63465C}"/>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8B8E9ADE-52D1-BAAF-234E-B47812CBC69C}"/>
              </a:ext>
            </a:extLst>
          </p:cNvPr>
          <p:cNvGrpSpPr/>
          <p:nvPr/>
        </p:nvGrpSpPr>
        <p:grpSpPr>
          <a:xfrm>
            <a:off x="4031994" y="3429000"/>
            <a:ext cx="360004" cy="720007"/>
            <a:chOff x="3131985" y="5049018"/>
            <a:chExt cx="180002" cy="437056"/>
          </a:xfrm>
        </p:grpSpPr>
        <p:grpSp>
          <p:nvGrpSpPr>
            <p:cNvPr id="7" name="グループ化 6">
              <a:extLst>
                <a:ext uri="{FF2B5EF4-FFF2-40B4-BE49-F238E27FC236}">
                  <a16:creationId xmlns:a16="http://schemas.microsoft.com/office/drawing/2014/main" id="{97A3B75D-6A12-AF4E-66C5-E3FB2CF63434}"/>
                </a:ext>
              </a:extLst>
            </p:cNvPr>
            <p:cNvGrpSpPr/>
            <p:nvPr/>
          </p:nvGrpSpPr>
          <p:grpSpPr>
            <a:xfrm>
              <a:off x="3131985" y="5139021"/>
              <a:ext cx="180002" cy="254126"/>
              <a:chOff x="3131984" y="5191944"/>
              <a:chExt cx="270003" cy="201854"/>
            </a:xfrm>
          </p:grpSpPr>
          <p:sp>
            <p:nvSpPr>
              <p:cNvPr id="10" name="Freeform 42">
                <a:extLst>
                  <a:ext uri="{FF2B5EF4-FFF2-40B4-BE49-F238E27FC236}">
                    <a16:creationId xmlns:a16="http://schemas.microsoft.com/office/drawing/2014/main" id="{FD031464-50A4-A26E-2623-1BD5C7C2CB9C}"/>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 name="Freeform 42">
                <a:extLst>
                  <a:ext uri="{FF2B5EF4-FFF2-40B4-BE49-F238E27FC236}">
                    <a16:creationId xmlns:a16="http://schemas.microsoft.com/office/drawing/2014/main" id="{FD8EFDC2-C3E9-85A4-C820-A2C9469D774F}"/>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 name="Freeform 42">
                <a:extLst>
                  <a:ext uri="{FF2B5EF4-FFF2-40B4-BE49-F238E27FC236}">
                    <a16:creationId xmlns:a16="http://schemas.microsoft.com/office/drawing/2014/main" id="{5A1ACE3A-2114-235C-D8C9-8F0786F62683}"/>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3" name="Freeform 42">
                <a:extLst>
                  <a:ext uri="{FF2B5EF4-FFF2-40B4-BE49-F238E27FC236}">
                    <a16:creationId xmlns:a16="http://schemas.microsoft.com/office/drawing/2014/main" id="{6DBA4758-7B7C-544F-3DAC-48D46DD96E2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 name="直線コネクタ 7">
              <a:extLst>
                <a:ext uri="{FF2B5EF4-FFF2-40B4-BE49-F238E27FC236}">
                  <a16:creationId xmlns:a16="http://schemas.microsoft.com/office/drawing/2014/main" id="{08CE8CE0-F976-0C0B-89CC-9095FEE54BB1}"/>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69C34F4-FE79-AEC2-822A-50450B32E06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7CBC57C7-FDCA-93BA-3AAF-638DD6DC24FC}"/>
              </a:ext>
            </a:extLst>
          </p:cNvPr>
          <p:cNvCxnSpPr>
            <a:cxnSpLocks/>
          </p:cNvCxnSpPr>
          <p:nvPr/>
        </p:nvCxnSpPr>
        <p:spPr>
          <a:xfrm flipH="1">
            <a:off x="3851992"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428A5-03EC-6383-A759-ABD1BA3A43CA}"/>
              </a:ext>
            </a:extLst>
          </p:cNvPr>
          <p:cNvCxnSpPr>
            <a:cxnSpLocks/>
            <a:endCxn id="16" idx="4"/>
          </p:cNvCxnSpPr>
          <p:nvPr/>
        </p:nvCxnSpPr>
        <p:spPr>
          <a:xfrm>
            <a:off x="4752002"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6" name="円/楕円 68">
            <a:extLst>
              <a:ext uri="{FF2B5EF4-FFF2-40B4-BE49-F238E27FC236}">
                <a16:creationId xmlns:a16="http://schemas.microsoft.com/office/drawing/2014/main" id="{913C430F-8842-70D8-5968-714B4F9D7B5F}"/>
              </a:ext>
            </a:extLst>
          </p:cNvPr>
          <p:cNvSpPr/>
          <p:nvPr/>
        </p:nvSpPr>
        <p:spPr>
          <a:xfrm rot="5400000">
            <a:off x="4885725"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C0EED765-5E00-1D04-380A-CB2BD87154A4}"/>
              </a:ext>
            </a:extLst>
          </p:cNvPr>
          <p:cNvCxnSpPr>
            <a:cxnSpLocks/>
            <a:endCxn id="4" idx="2"/>
          </p:cNvCxnSpPr>
          <p:nvPr/>
        </p:nvCxnSpPr>
        <p:spPr>
          <a:xfrm>
            <a:off x="4932004"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079E177-EBE2-7C6E-5E53-61D3B5BC8EA5}"/>
              </a:ext>
            </a:extLst>
          </p:cNvPr>
          <p:cNvCxnSpPr>
            <a:cxnSpLocks/>
          </p:cNvCxnSpPr>
          <p:nvPr/>
        </p:nvCxnSpPr>
        <p:spPr>
          <a:xfrm>
            <a:off x="4932004"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Rectangle 93">
            <a:extLst>
              <a:ext uri="{FF2B5EF4-FFF2-40B4-BE49-F238E27FC236}">
                <a16:creationId xmlns:a16="http://schemas.microsoft.com/office/drawing/2014/main" id="{6CF79804-210A-6488-F259-E672F4320942}"/>
              </a:ext>
            </a:extLst>
          </p:cNvPr>
          <p:cNvSpPr>
            <a:spLocks noChangeArrowheads="1"/>
          </p:cNvSpPr>
          <p:nvPr/>
        </p:nvSpPr>
        <p:spPr bwMode="auto">
          <a:xfrm>
            <a:off x="3491988"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0" name="Rectangle 93">
            <a:extLst>
              <a:ext uri="{FF2B5EF4-FFF2-40B4-BE49-F238E27FC236}">
                <a16:creationId xmlns:a16="http://schemas.microsoft.com/office/drawing/2014/main" id="{8C6B7694-0CC7-5775-B2BC-CDB28A10938F}"/>
              </a:ext>
            </a:extLst>
          </p:cNvPr>
          <p:cNvSpPr>
            <a:spLocks noChangeArrowheads="1"/>
          </p:cNvSpPr>
          <p:nvPr/>
        </p:nvSpPr>
        <p:spPr bwMode="auto">
          <a:xfrm>
            <a:off x="3491988"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1" name="Rectangle 93">
            <a:extLst>
              <a:ext uri="{FF2B5EF4-FFF2-40B4-BE49-F238E27FC236}">
                <a16:creationId xmlns:a16="http://schemas.microsoft.com/office/drawing/2014/main" id="{92C66BC4-909C-9DBF-61BB-E90F6404DF3C}"/>
              </a:ext>
            </a:extLst>
          </p:cNvPr>
          <p:cNvSpPr>
            <a:spLocks noChangeArrowheads="1"/>
          </p:cNvSpPr>
          <p:nvPr/>
        </p:nvSpPr>
        <p:spPr bwMode="auto">
          <a:xfrm>
            <a:off x="5290933"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 name="Rectangle 93">
            <a:extLst>
              <a:ext uri="{FF2B5EF4-FFF2-40B4-BE49-F238E27FC236}">
                <a16:creationId xmlns:a16="http://schemas.microsoft.com/office/drawing/2014/main" id="{82CDDB03-ED29-70A9-08E2-A507D0DC266C}"/>
              </a:ext>
            </a:extLst>
          </p:cNvPr>
          <p:cNvSpPr>
            <a:spLocks noChangeArrowheads="1"/>
          </p:cNvSpPr>
          <p:nvPr/>
        </p:nvSpPr>
        <p:spPr bwMode="auto">
          <a:xfrm>
            <a:off x="5290933"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3" name="直線コネクタ 22">
            <a:extLst>
              <a:ext uri="{FF2B5EF4-FFF2-40B4-BE49-F238E27FC236}">
                <a16:creationId xmlns:a16="http://schemas.microsoft.com/office/drawing/2014/main" id="{41AF3067-0216-B287-2202-FF86BEB590D9}"/>
              </a:ext>
            </a:extLst>
          </p:cNvPr>
          <p:cNvCxnSpPr>
            <a:cxnSpLocks/>
          </p:cNvCxnSpPr>
          <p:nvPr/>
        </p:nvCxnSpPr>
        <p:spPr>
          <a:xfrm flipH="1">
            <a:off x="4932004"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152">
            <a:extLst>
              <a:ext uri="{FF2B5EF4-FFF2-40B4-BE49-F238E27FC236}">
                <a16:creationId xmlns:a16="http://schemas.microsoft.com/office/drawing/2014/main" id="{C3ECDE06-9D85-CCD3-6818-BE0583AAB859}"/>
              </a:ext>
            </a:extLst>
          </p:cNvPr>
          <p:cNvGrpSpPr/>
          <p:nvPr/>
        </p:nvGrpSpPr>
        <p:grpSpPr>
          <a:xfrm>
            <a:off x="3401987" y="4599013"/>
            <a:ext cx="180002" cy="90001"/>
            <a:chOff x="3643306" y="4500570"/>
            <a:chExt cx="428628" cy="144464"/>
          </a:xfrm>
        </p:grpSpPr>
        <p:cxnSp>
          <p:nvCxnSpPr>
            <p:cNvPr id="26" name="直線コネクタ 25">
              <a:extLst>
                <a:ext uri="{FF2B5EF4-FFF2-40B4-BE49-F238E27FC236}">
                  <a16:creationId xmlns:a16="http://schemas.microsoft.com/office/drawing/2014/main" id="{3B718EFD-0C23-5CE6-0732-E8A0A7DB7730}"/>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40D8F8ED-350F-0BB8-2A41-8E8325E5850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863558CE-8857-2A3E-2509-6967075EBA8A}"/>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cxnSp>
        <p:nvCxnSpPr>
          <p:cNvPr id="39" name="直線コネクタ 38">
            <a:extLst>
              <a:ext uri="{FF2B5EF4-FFF2-40B4-BE49-F238E27FC236}">
                <a16:creationId xmlns:a16="http://schemas.microsoft.com/office/drawing/2014/main" id="{98B2AB87-367F-832B-E786-71A205A9019B}"/>
              </a:ext>
            </a:extLst>
          </p:cNvPr>
          <p:cNvCxnSpPr>
            <a:cxnSpLocks/>
          </p:cNvCxnSpPr>
          <p:nvPr/>
        </p:nvCxnSpPr>
        <p:spPr>
          <a:xfrm flipH="1">
            <a:off x="3491988"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560B9A-64F3-D4F5-9714-63FAC12D5E44}"/>
              </a:ext>
            </a:extLst>
          </p:cNvPr>
          <p:cNvCxnSpPr>
            <a:cxnSpLocks/>
          </p:cNvCxnSpPr>
          <p:nvPr/>
        </p:nvCxnSpPr>
        <p:spPr>
          <a:xfrm flipV="1">
            <a:off x="3491988"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87782C-5AB5-CD82-F4B5-74C1DD84700A}"/>
              </a:ext>
            </a:extLst>
          </p:cNvPr>
          <p:cNvCxnSpPr>
            <a:cxnSpLocks/>
          </p:cNvCxnSpPr>
          <p:nvPr/>
        </p:nvCxnSpPr>
        <p:spPr>
          <a:xfrm flipH="1">
            <a:off x="4932004"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233FEF5A-3A77-D112-A9BA-70D053884F74}"/>
              </a:ext>
            </a:extLst>
          </p:cNvPr>
          <p:cNvSpPr>
            <a:spLocks noChangeArrowheads="1"/>
          </p:cNvSpPr>
          <p:nvPr/>
        </p:nvSpPr>
        <p:spPr bwMode="auto">
          <a:xfrm>
            <a:off x="3221985"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Tree>
    <p:extLst>
      <p:ext uri="{BB962C8B-B14F-4D97-AF65-F5344CB8AC3E}">
        <p14:creationId xmlns:p14="http://schemas.microsoft.com/office/powerpoint/2010/main" val="361453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lang="en-US" altLang="ja-JP" dirty="0"/>
              <a:t>N </a:t>
            </a:r>
            <a:r>
              <a:rPr lang="ja-JP" altLang="en-US" dirty="0"/>
              <a:t>型の動作</a:t>
            </a:r>
            <a:endParaRPr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998973"/>
            <a:ext cx="8280092" cy="810009"/>
          </a:xfrm>
        </p:spPr>
        <p:txBody>
          <a:bodyPr/>
          <a:lstStyle/>
          <a:p>
            <a:r>
              <a:rPr lang="en-US" altLang="ja-JP" dirty="0"/>
              <a:t>G </a:t>
            </a:r>
            <a:r>
              <a:rPr lang="ja-JP" altLang="en-US" dirty="0"/>
              <a:t>が低電位（</a:t>
            </a:r>
            <a:r>
              <a:rPr lang="en-US" altLang="ja-JP" dirty="0"/>
              <a:t>= 0</a:t>
            </a:r>
            <a:r>
              <a:rPr lang="ja-JP" altLang="en-US" dirty="0"/>
              <a:t>）</a:t>
            </a:r>
            <a:r>
              <a:rPr lang="en-US" altLang="ja-JP" dirty="0"/>
              <a:t> </a:t>
            </a:r>
            <a:r>
              <a:rPr lang="ja-JP" altLang="en-US" dirty="0"/>
              <a:t>→ スイッチ </a:t>
            </a:r>
            <a:r>
              <a:rPr lang="en-US" altLang="ja-JP" dirty="0"/>
              <a:t>OFF</a:t>
            </a:r>
          </a:p>
          <a:p>
            <a:pPr lvl="1"/>
            <a:r>
              <a:rPr lang="en-US" altLang="ja-JP" dirty="0"/>
              <a:t>G~B </a:t>
            </a:r>
            <a:r>
              <a:rPr lang="ja-JP" altLang="en-US" dirty="0"/>
              <a:t>間は電位差がないのでコイルが働かない</a:t>
            </a:r>
            <a:endParaRPr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146" name="グループ化 145">
            <a:extLst>
              <a:ext uri="{FF2B5EF4-FFF2-40B4-BE49-F238E27FC236}">
                <a16:creationId xmlns:a16="http://schemas.microsoft.com/office/drawing/2014/main" id="{EB9FFEA8-D060-C601-0E7B-8184D32DB940}"/>
              </a:ext>
            </a:extLst>
          </p:cNvPr>
          <p:cNvGrpSpPr/>
          <p:nvPr/>
        </p:nvGrpSpPr>
        <p:grpSpPr>
          <a:xfrm>
            <a:off x="3131984" y="1718981"/>
            <a:ext cx="2520028" cy="1980380"/>
            <a:chOff x="3851992" y="1628980"/>
            <a:chExt cx="2520028" cy="1980380"/>
          </a:xfrm>
        </p:grpSpPr>
        <p:sp>
          <p:nvSpPr>
            <p:cNvPr id="76" name="正方形/長方形 75">
              <a:extLst>
                <a:ext uri="{FF2B5EF4-FFF2-40B4-BE49-F238E27FC236}">
                  <a16:creationId xmlns:a16="http://schemas.microsoft.com/office/drawing/2014/main" id="{CF97B58D-5764-9616-FC2F-06083481BF93}"/>
                </a:ext>
              </a:extLst>
            </p:cNvPr>
            <p:cNvSpPr/>
            <p:nvPr/>
          </p:nvSpPr>
          <p:spPr bwMode="auto">
            <a:xfrm>
              <a:off x="4572000" y="1898983"/>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82" name="円/楕円 69">
              <a:extLst>
                <a:ext uri="{FF2B5EF4-FFF2-40B4-BE49-F238E27FC236}">
                  <a16:creationId xmlns:a16="http://schemas.microsoft.com/office/drawing/2014/main" id="{F5442903-5A72-63A1-5154-C015965EB5DC}"/>
                </a:ext>
              </a:extLst>
            </p:cNvPr>
            <p:cNvSpPr/>
            <p:nvPr/>
          </p:nvSpPr>
          <p:spPr>
            <a:xfrm rot="5400000">
              <a:off x="5608267" y="216898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86" name="直線コネクタ 85">
              <a:extLst>
                <a:ext uri="{FF2B5EF4-FFF2-40B4-BE49-F238E27FC236}">
                  <a16:creationId xmlns:a16="http://schemas.microsoft.com/office/drawing/2014/main" id="{04BB337F-5751-B3CA-5110-C0B098B80455}"/>
                </a:ext>
              </a:extLst>
            </p:cNvPr>
            <p:cNvCxnSpPr>
              <a:cxnSpLocks/>
            </p:cNvCxnSpPr>
            <p:nvPr/>
          </p:nvCxnSpPr>
          <p:spPr>
            <a:xfrm flipH="1">
              <a:off x="4211996" y="1988984"/>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2DDFECEE-3EB3-9A5F-093C-C25D3D5A3450}"/>
                </a:ext>
              </a:extLst>
            </p:cNvPr>
            <p:cNvGrpSpPr/>
            <p:nvPr/>
          </p:nvGrpSpPr>
          <p:grpSpPr>
            <a:xfrm>
              <a:off x="4752002" y="1988984"/>
              <a:ext cx="360004" cy="720007"/>
              <a:chOff x="3131985" y="5049018"/>
              <a:chExt cx="180002" cy="437056"/>
            </a:xfrm>
          </p:grpSpPr>
          <p:grpSp>
            <p:nvGrpSpPr>
              <p:cNvPr id="88" name="グループ化 87">
                <a:extLst>
                  <a:ext uri="{FF2B5EF4-FFF2-40B4-BE49-F238E27FC236}">
                    <a16:creationId xmlns:a16="http://schemas.microsoft.com/office/drawing/2014/main" id="{F79D74DF-22D7-2873-DC2D-9A5C8A1A7FC7}"/>
                  </a:ext>
                </a:extLst>
              </p:cNvPr>
              <p:cNvGrpSpPr/>
              <p:nvPr/>
            </p:nvGrpSpPr>
            <p:grpSpPr>
              <a:xfrm>
                <a:off x="3131985" y="5139021"/>
                <a:ext cx="180002" cy="254126"/>
                <a:chOff x="3131984" y="5191944"/>
                <a:chExt cx="270003" cy="201854"/>
              </a:xfrm>
            </p:grpSpPr>
            <p:sp>
              <p:nvSpPr>
                <p:cNvPr id="91" name="Freeform 42">
                  <a:extLst>
                    <a:ext uri="{FF2B5EF4-FFF2-40B4-BE49-F238E27FC236}">
                      <a16:creationId xmlns:a16="http://schemas.microsoft.com/office/drawing/2014/main" id="{E33DBDDC-3064-5A0A-5D9D-E6736800BFD4}"/>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2" name="Freeform 42">
                  <a:extLst>
                    <a:ext uri="{FF2B5EF4-FFF2-40B4-BE49-F238E27FC236}">
                      <a16:creationId xmlns:a16="http://schemas.microsoft.com/office/drawing/2014/main" id="{E5D9B290-FE85-9B13-E740-CB1954BAFAE8}"/>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3" name="Freeform 42">
                  <a:extLst>
                    <a:ext uri="{FF2B5EF4-FFF2-40B4-BE49-F238E27FC236}">
                      <a16:creationId xmlns:a16="http://schemas.microsoft.com/office/drawing/2014/main" id="{D7548E9E-9CE9-DF35-37F0-C41513BA773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4" name="Freeform 42">
                  <a:extLst>
                    <a:ext uri="{FF2B5EF4-FFF2-40B4-BE49-F238E27FC236}">
                      <a16:creationId xmlns:a16="http://schemas.microsoft.com/office/drawing/2014/main" id="{215B73FE-EB08-6237-DB99-A2302633970B}"/>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9" name="直線コネクタ 88">
                <a:extLst>
                  <a:ext uri="{FF2B5EF4-FFF2-40B4-BE49-F238E27FC236}">
                    <a16:creationId xmlns:a16="http://schemas.microsoft.com/office/drawing/2014/main" id="{5940F94F-3377-CF2E-DBDF-58A2D39A570A}"/>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AD478DBA-B45B-7E0D-7CD9-546994027E76}"/>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95" name="直線コネクタ 94">
              <a:extLst>
                <a:ext uri="{FF2B5EF4-FFF2-40B4-BE49-F238E27FC236}">
                  <a16:creationId xmlns:a16="http://schemas.microsoft.com/office/drawing/2014/main" id="{A92A2CF3-7AC8-4BD7-D0ED-59E294B60266}"/>
                </a:ext>
              </a:extLst>
            </p:cNvPr>
            <p:cNvCxnSpPr>
              <a:cxnSpLocks/>
            </p:cNvCxnSpPr>
            <p:nvPr/>
          </p:nvCxnSpPr>
          <p:spPr>
            <a:xfrm flipH="1">
              <a:off x="4572000" y="2708992"/>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BEC8281-8A9C-DBA0-CC27-C5915BF846B8}"/>
                </a:ext>
              </a:extLst>
            </p:cNvPr>
            <p:cNvCxnSpPr>
              <a:cxnSpLocks/>
              <a:endCxn id="97" idx="4"/>
            </p:cNvCxnSpPr>
            <p:nvPr/>
          </p:nvCxnSpPr>
          <p:spPr>
            <a:xfrm>
              <a:off x="5472010" y="2168986"/>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68">
              <a:extLst>
                <a:ext uri="{FF2B5EF4-FFF2-40B4-BE49-F238E27FC236}">
                  <a16:creationId xmlns:a16="http://schemas.microsoft.com/office/drawing/2014/main" id="{99C2D4C4-65DE-09DD-2414-EFC009371505}"/>
                </a:ext>
              </a:extLst>
            </p:cNvPr>
            <p:cNvSpPr/>
            <p:nvPr/>
          </p:nvSpPr>
          <p:spPr>
            <a:xfrm rot="5400000">
              <a:off x="5605733" y="2439000"/>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8" name="直線コネクタ 97">
              <a:extLst>
                <a:ext uri="{FF2B5EF4-FFF2-40B4-BE49-F238E27FC236}">
                  <a16:creationId xmlns:a16="http://schemas.microsoft.com/office/drawing/2014/main" id="{5918AA9D-A3CB-DD7B-17C3-9AE60D441644}"/>
                </a:ext>
              </a:extLst>
            </p:cNvPr>
            <p:cNvCxnSpPr>
              <a:cxnSpLocks/>
              <a:endCxn id="82" idx="2"/>
            </p:cNvCxnSpPr>
            <p:nvPr/>
          </p:nvCxnSpPr>
          <p:spPr>
            <a:xfrm>
              <a:off x="5652012" y="1988984"/>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6AC066D6-6BE4-B682-0EE6-D186155BE8B2}"/>
                </a:ext>
              </a:extLst>
            </p:cNvPr>
            <p:cNvCxnSpPr>
              <a:cxnSpLocks/>
            </p:cNvCxnSpPr>
            <p:nvPr/>
          </p:nvCxnSpPr>
          <p:spPr>
            <a:xfrm>
              <a:off x="5652012" y="2528990"/>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0" name="Rectangle 93">
              <a:extLst>
                <a:ext uri="{FF2B5EF4-FFF2-40B4-BE49-F238E27FC236}">
                  <a16:creationId xmlns:a16="http://schemas.microsoft.com/office/drawing/2014/main" id="{2119DC8F-22F0-C2B6-E9D7-FCBB4A2801F2}"/>
                </a:ext>
              </a:extLst>
            </p:cNvPr>
            <p:cNvSpPr>
              <a:spLocks noChangeArrowheads="1"/>
            </p:cNvSpPr>
            <p:nvPr/>
          </p:nvSpPr>
          <p:spPr bwMode="auto">
            <a:xfrm>
              <a:off x="4211996" y="162898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1" name="Rectangle 93">
              <a:extLst>
                <a:ext uri="{FF2B5EF4-FFF2-40B4-BE49-F238E27FC236}">
                  <a16:creationId xmlns:a16="http://schemas.microsoft.com/office/drawing/2014/main" id="{E1E043CA-0E9C-36CC-C55B-8284E80CA3A5}"/>
                </a:ext>
              </a:extLst>
            </p:cNvPr>
            <p:cNvSpPr>
              <a:spLocks noChangeArrowheads="1"/>
            </p:cNvSpPr>
            <p:nvPr/>
          </p:nvSpPr>
          <p:spPr bwMode="auto">
            <a:xfrm>
              <a:off x="4211996" y="270899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2" name="Rectangle 93">
              <a:extLst>
                <a:ext uri="{FF2B5EF4-FFF2-40B4-BE49-F238E27FC236}">
                  <a16:creationId xmlns:a16="http://schemas.microsoft.com/office/drawing/2014/main" id="{B3652693-69A7-94BB-AC7D-07947A06CD3F}"/>
                </a:ext>
              </a:extLst>
            </p:cNvPr>
            <p:cNvSpPr>
              <a:spLocks noChangeArrowheads="1"/>
            </p:cNvSpPr>
            <p:nvPr/>
          </p:nvSpPr>
          <p:spPr bwMode="auto">
            <a:xfrm>
              <a:off x="6010941" y="270899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3" name="Rectangle 93">
              <a:extLst>
                <a:ext uri="{FF2B5EF4-FFF2-40B4-BE49-F238E27FC236}">
                  <a16:creationId xmlns:a16="http://schemas.microsoft.com/office/drawing/2014/main" id="{F87DCDFB-6654-F748-5921-4850CE9459F4}"/>
                </a:ext>
              </a:extLst>
            </p:cNvPr>
            <p:cNvSpPr>
              <a:spLocks noChangeArrowheads="1"/>
            </p:cNvSpPr>
            <p:nvPr/>
          </p:nvSpPr>
          <p:spPr bwMode="auto">
            <a:xfrm>
              <a:off x="6010941" y="162898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04" name="直線コネクタ 103">
              <a:extLst>
                <a:ext uri="{FF2B5EF4-FFF2-40B4-BE49-F238E27FC236}">
                  <a16:creationId xmlns:a16="http://schemas.microsoft.com/office/drawing/2014/main" id="{ED9CBADE-DFCE-6370-D57C-E85A92569EC2}"/>
                </a:ext>
              </a:extLst>
            </p:cNvPr>
            <p:cNvCxnSpPr>
              <a:cxnSpLocks/>
            </p:cNvCxnSpPr>
            <p:nvPr/>
          </p:nvCxnSpPr>
          <p:spPr>
            <a:xfrm flipH="1">
              <a:off x="5652012" y="270899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5" name="グループ化 152">
              <a:extLst>
                <a:ext uri="{FF2B5EF4-FFF2-40B4-BE49-F238E27FC236}">
                  <a16:creationId xmlns:a16="http://schemas.microsoft.com/office/drawing/2014/main" id="{B2CE947B-D029-AA8B-D793-8DDC243CF948}"/>
                </a:ext>
              </a:extLst>
            </p:cNvPr>
            <p:cNvGrpSpPr/>
            <p:nvPr/>
          </p:nvGrpSpPr>
          <p:grpSpPr>
            <a:xfrm>
              <a:off x="4121995" y="3158997"/>
              <a:ext cx="180002" cy="90001"/>
              <a:chOff x="3643306" y="4500570"/>
              <a:chExt cx="428628" cy="144464"/>
            </a:xfrm>
          </p:grpSpPr>
          <p:cxnSp>
            <p:nvCxnSpPr>
              <p:cNvPr id="106" name="直線コネクタ 105">
                <a:extLst>
                  <a:ext uri="{FF2B5EF4-FFF2-40B4-BE49-F238E27FC236}">
                    <a16:creationId xmlns:a16="http://schemas.microsoft.com/office/drawing/2014/main" id="{98247DC5-5890-AF63-E603-06AE16CD821A}"/>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7" name="直線コネクタ 106">
                <a:extLst>
                  <a:ext uri="{FF2B5EF4-FFF2-40B4-BE49-F238E27FC236}">
                    <a16:creationId xmlns:a16="http://schemas.microsoft.com/office/drawing/2014/main" id="{4FD3B5E9-2547-F4C9-1D44-60C98825FDB7}"/>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8" name="直線コネクタ 107">
                <a:extLst>
                  <a:ext uri="{FF2B5EF4-FFF2-40B4-BE49-F238E27FC236}">
                    <a16:creationId xmlns:a16="http://schemas.microsoft.com/office/drawing/2014/main" id="{9B4003D0-2A38-9898-C566-B4FEBD81F93E}"/>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9" name="直線コネクタ 108">
              <a:extLst>
                <a:ext uri="{FF2B5EF4-FFF2-40B4-BE49-F238E27FC236}">
                  <a16:creationId xmlns:a16="http://schemas.microsoft.com/office/drawing/2014/main" id="{7A90873C-C0D1-F367-F724-6B21EED70ADD}"/>
                </a:ext>
              </a:extLst>
            </p:cNvPr>
            <p:cNvCxnSpPr>
              <a:cxnSpLocks/>
            </p:cNvCxnSpPr>
            <p:nvPr/>
          </p:nvCxnSpPr>
          <p:spPr>
            <a:xfrm flipH="1">
              <a:off x="4211996" y="2708992"/>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523446BB-7F8C-BC74-B8DB-6F50B550651A}"/>
                </a:ext>
              </a:extLst>
            </p:cNvPr>
            <p:cNvCxnSpPr>
              <a:cxnSpLocks/>
            </p:cNvCxnSpPr>
            <p:nvPr/>
          </p:nvCxnSpPr>
          <p:spPr>
            <a:xfrm flipV="1">
              <a:off x="4211996" y="2708992"/>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07E3F49D-C466-0136-2F91-E6C6D3A07552}"/>
                </a:ext>
              </a:extLst>
            </p:cNvPr>
            <p:cNvCxnSpPr>
              <a:cxnSpLocks/>
            </p:cNvCxnSpPr>
            <p:nvPr/>
          </p:nvCxnSpPr>
          <p:spPr>
            <a:xfrm flipH="1">
              <a:off x="5652012" y="1988984"/>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2" name="Rectangle 93">
              <a:extLst>
                <a:ext uri="{FF2B5EF4-FFF2-40B4-BE49-F238E27FC236}">
                  <a16:creationId xmlns:a16="http://schemas.microsoft.com/office/drawing/2014/main" id="{828682E3-AFA4-2D84-FFFB-C27DDF08A940}"/>
                </a:ext>
              </a:extLst>
            </p:cNvPr>
            <p:cNvSpPr>
              <a:spLocks noChangeArrowheads="1"/>
            </p:cNvSpPr>
            <p:nvPr/>
          </p:nvSpPr>
          <p:spPr bwMode="auto">
            <a:xfrm>
              <a:off x="3941993" y="3248998"/>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113" name="Rectangle 93">
              <a:extLst>
                <a:ext uri="{FF2B5EF4-FFF2-40B4-BE49-F238E27FC236}">
                  <a16:creationId xmlns:a16="http://schemas.microsoft.com/office/drawing/2014/main" id="{00944D24-E889-C775-D967-0D0DFD48CFB3}"/>
                </a:ext>
              </a:extLst>
            </p:cNvPr>
            <p:cNvSpPr>
              <a:spLocks noChangeArrowheads="1"/>
            </p:cNvSpPr>
            <p:nvPr/>
          </p:nvSpPr>
          <p:spPr bwMode="auto">
            <a:xfrm>
              <a:off x="3851992" y="1808982"/>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grpSp>
      <p:grpSp>
        <p:nvGrpSpPr>
          <p:cNvPr id="147" name="グループ化 146">
            <a:extLst>
              <a:ext uri="{FF2B5EF4-FFF2-40B4-BE49-F238E27FC236}">
                <a16:creationId xmlns:a16="http://schemas.microsoft.com/office/drawing/2014/main" id="{1EB14A43-76D4-263C-51C2-B162C74E49FA}"/>
              </a:ext>
            </a:extLst>
          </p:cNvPr>
          <p:cNvGrpSpPr/>
          <p:nvPr/>
        </p:nvGrpSpPr>
        <p:grpSpPr>
          <a:xfrm>
            <a:off x="3131984" y="4779015"/>
            <a:ext cx="2520028" cy="1980380"/>
            <a:chOff x="3851992" y="4149008"/>
            <a:chExt cx="2520028" cy="1980380"/>
          </a:xfrm>
        </p:grpSpPr>
        <p:sp>
          <p:nvSpPr>
            <p:cNvPr id="114" name="正方形/長方形 113">
              <a:extLst>
                <a:ext uri="{FF2B5EF4-FFF2-40B4-BE49-F238E27FC236}">
                  <a16:creationId xmlns:a16="http://schemas.microsoft.com/office/drawing/2014/main" id="{784BA43E-3A35-57AB-0970-CA6899FD5258}"/>
                </a:ext>
              </a:extLst>
            </p:cNvPr>
            <p:cNvSpPr/>
            <p:nvPr/>
          </p:nvSpPr>
          <p:spPr bwMode="auto">
            <a:xfrm>
              <a:off x="4572000" y="4419011"/>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15" name="円/楕円 69">
              <a:extLst>
                <a:ext uri="{FF2B5EF4-FFF2-40B4-BE49-F238E27FC236}">
                  <a16:creationId xmlns:a16="http://schemas.microsoft.com/office/drawing/2014/main" id="{F28F4AB7-E9AF-A6DA-FD25-CB777A301AC3}"/>
                </a:ext>
              </a:extLst>
            </p:cNvPr>
            <p:cNvSpPr/>
            <p:nvPr/>
          </p:nvSpPr>
          <p:spPr>
            <a:xfrm rot="5400000">
              <a:off x="5608267" y="4689014"/>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16" name="直線コネクタ 115">
              <a:extLst>
                <a:ext uri="{FF2B5EF4-FFF2-40B4-BE49-F238E27FC236}">
                  <a16:creationId xmlns:a16="http://schemas.microsoft.com/office/drawing/2014/main" id="{19F75B5F-E81B-D7B3-2124-BABA3BA43EEA}"/>
                </a:ext>
              </a:extLst>
            </p:cNvPr>
            <p:cNvCxnSpPr>
              <a:cxnSpLocks/>
            </p:cNvCxnSpPr>
            <p:nvPr/>
          </p:nvCxnSpPr>
          <p:spPr>
            <a:xfrm flipH="1">
              <a:off x="4211996"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17" name="グループ化 116">
              <a:extLst>
                <a:ext uri="{FF2B5EF4-FFF2-40B4-BE49-F238E27FC236}">
                  <a16:creationId xmlns:a16="http://schemas.microsoft.com/office/drawing/2014/main" id="{65E50686-660D-DEDC-3C04-433DFC76812D}"/>
                </a:ext>
              </a:extLst>
            </p:cNvPr>
            <p:cNvGrpSpPr/>
            <p:nvPr/>
          </p:nvGrpSpPr>
          <p:grpSpPr>
            <a:xfrm>
              <a:off x="4752002" y="4509012"/>
              <a:ext cx="360004" cy="720007"/>
              <a:chOff x="3131985" y="5049018"/>
              <a:chExt cx="180002" cy="437056"/>
            </a:xfrm>
          </p:grpSpPr>
          <p:grpSp>
            <p:nvGrpSpPr>
              <p:cNvPr id="118" name="グループ化 117">
                <a:extLst>
                  <a:ext uri="{FF2B5EF4-FFF2-40B4-BE49-F238E27FC236}">
                    <a16:creationId xmlns:a16="http://schemas.microsoft.com/office/drawing/2014/main" id="{36F1AEC4-DEE9-D8A9-20F7-EC223E271536}"/>
                  </a:ext>
                </a:extLst>
              </p:cNvPr>
              <p:cNvGrpSpPr/>
              <p:nvPr/>
            </p:nvGrpSpPr>
            <p:grpSpPr>
              <a:xfrm>
                <a:off x="3131985" y="5139021"/>
                <a:ext cx="180002" cy="254126"/>
                <a:chOff x="3131984" y="5191944"/>
                <a:chExt cx="270003" cy="201854"/>
              </a:xfrm>
            </p:grpSpPr>
            <p:sp>
              <p:nvSpPr>
                <p:cNvPr id="121" name="Freeform 42">
                  <a:extLst>
                    <a:ext uri="{FF2B5EF4-FFF2-40B4-BE49-F238E27FC236}">
                      <a16:creationId xmlns:a16="http://schemas.microsoft.com/office/drawing/2014/main" id="{56BB3C6E-0D7D-84D7-A1E0-8A23FD82BD0E}"/>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2" name="Freeform 42">
                  <a:extLst>
                    <a:ext uri="{FF2B5EF4-FFF2-40B4-BE49-F238E27FC236}">
                      <a16:creationId xmlns:a16="http://schemas.microsoft.com/office/drawing/2014/main" id="{6BF4E43D-2E16-FB9E-ACCB-A02BD34E6DC6}"/>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3" name="Freeform 42">
                  <a:extLst>
                    <a:ext uri="{FF2B5EF4-FFF2-40B4-BE49-F238E27FC236}">
                      <a16:creationId xmlns:a16="http://schemas.microsoft.com/office/drawing/2014/main" id="{7D80D21B-A1B5-6D8B-A69B-94D088D94A32}"/>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4" name="Freeform 42">
                  <a:extLst>
                    <a:ext uri="{FF2B5EF4-FFF2-40B4-BE49-F238E27FC236}">
                      <a16:creationId xmlns:a16="http://schemas.microsoft.com/office/drawing/2014/main" id="{E6040A0B-BD3F-02D0-2B37-975A9D2BA2FD}"/>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19" name="直線コネクタ 118">
                <a:extLst>
                  <a:ext uri="{FF2B5EF4-FFF2-40B4-BE49-F238E27FC236}">
                    <a16:creationId xmlns:a16="http://schemas.microsoft.com/office/drawing/2014/main" id="{8B7B79E5-1832-561A-2BC9-FE91780122EE}"/>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EA161F9-1D24-483C-6C5A-3FC73FCB3A5F}"/>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25" name="直線コネクタ 124">
              <a:extLst>
                <a:ext uri="{FF2B5EF4-FFF2-40B4-BE49-F238E27FC236}">
                  <a16:creationId xmlns:a16="http://schemas.microsoft.com/office/drawing/2014/main" id="{5A3F2E20-AEB3-6D3E-D48C-A16BF6CFD370}"/>
                </a:ext>
              </a:extLst>
            </p:cNvPr>
            <p:cNvCxnSpPr>
              <a:cxnSpLocks/>
            </p:cNvCxnSpPr>
            <p:nvPr/>
          </p:nvCxnSpPr>
          <p:spPr>
            <a:xfrm flipH="1">
              <a:off x="4572000" y="5229020"/>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0DC7F943-0222-9B96-0B14-5ADC7DFACE14}"/>
                </a:ext>
              </a:extLst>
            </p:cNvPr>
            <p:cNvCxnSpPr>
              <a:cxnSpLocks/>
              <a:endCxn id="127" idx="4"/>
            </p:cNvCxnSpPr>
            <p:nvPr/>
          </p:nvCxnSpPr>
          <p:spPr>
            <a:xfrm>
              <a:off x="5605744" y="4689014"/>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円/楕円 68">
              <a:extLst>
                <a:ext uri="{FF2B5EF4-FFF2-40B4-BE49-F238E27FC236}">
                  <a16:creationId xmlns:a16="http://schemas.microsoft.com/office/drawing/2014/main" id="{25715270-6906-969C-E707-6FC0FDBF32CC}"/>
                </a:ext>
              </a:extLst>
            </p:cNvPr>
            <p:cNvSpPr/>
            <p:nvPr/>
          </p:nvSpPr>
          <p:spPr>
            <a:xfrm rot="5400000">
              <a:off x="5605733" y="4959028"/>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8" name="直線コネクタ 127">
              <a:extLst>
                <a:ext uri="{FF2B5EF4-FFF2-40B4-BE49-F238E27FC236}">
                  <a16:creationId xmlns:a16="http://schemas.microsoft.com/office/drawing/2014/main" id="{15E625B6-ADF9-9B30-8AC7-8882E2EC2ED1}"/>
                </a:ext>
              </a:extLst>
            </p:cNvPr>
            <p:cNvCxnSpPr>
              <a:cxnSpLocks/>
              <a:endCxn id="115" idx="2"/>
            </p:cNvCxnSpPr>
            <p:nvPr/>
          </p:nvCxnSpPr>
          <p:spPr>
            <a:xfrm>
              <a:off x="5652012" y="4509012"/>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1AE9A113-236C-C545-0AD8-7B9BC5A53C37}"/>
                </a:ext>
              </a:extLst>
            </p:cNvPr>
            <p:cNvCxnSpPr>
              <a:cxnSpLocks/>
            </p:cNvCxnSpPr>
            <p:nvPr/>
          </p:nvCxnSpPr>
          <p:spPr>
            <a:xfrm>
              <a:off x="5652012" y="5049018"/>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30" name="Rectangle 93">
              <a:extLst>
                <a:ext uri="{FF2B5EF4-FFF2-40B4-BE49-F238E27FC236}">
                  <a16:creationId xmlns:a16="http://schemas.microsoft.com/office/drawing/2014/main" id="{697ADA0B-E163-FB1D-BE50-F6310915D944}"/>
                </a:ext>
              </a:extLst>
            </p:cNvPr>
            <p:cNvSpPr>
              <a:spLocks noChangeArrowheads="1"/>
            </p:cNvSpPr>
            <p:nvPr/>
          </p:nvSpPr>
          <p:spPr bwMode="auto">
            <a:xfrm>
              <a:off x="4211996" y="4149008"/>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31" name="Rectangle 93">
              <a:extLst>
                <a:ext uri="{FF2B5EF4-FFF2-40B4-BE49-F238E27FC236}">
                  <a16:creationId xmlns:a16="http://schemas.microsoft.com/office/drawing/2014/main" id="{C1A7140B-ECE2-BCA5-04CF-4CD0BE55E6EA}"/>
                </a:ext>
              </a:extLst>
            </p:cNvPr>
            <p:cNvSpPr>
              <a:spLocks noChangeArrowheads="1"/>
            </p:cNvSpPr>
            <p:nvPr/>
          </p:nvSpPr>
          <p:spPr bwMode="auto">
            <a:xfrm>
              <a:off x="4211996" y="522902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32" name="Rectangle 93">
              <a:extLst>
                <a:ext uri="{FF2B5EF4-FFF2-40B4-BE49-F238E27FC236}">
                  <a16:creationId xmlns:a16="http://schemas.microsoft.com/office/drawing/2014/main" id="{71A34840-66E4-813A-5782-027B0268BB48}"/>
                </a:ext>
              </a:extLst>
            </p:cNvPr>
            <p:cNvSpPr>
              <a:spLocks noChangeArrowheads="1"/>
            </p:cNvSpPr>
            <p:nvPr/>
          </p:nvSpPr>
          <p:spPr bwMode="auto">
            <a:xfrm>
              <a:off x="6010941" y="522902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33" name="Rectangle 93">
              <a:extLst>
                <a:ext uri="{FF2B5EF4-FFF2-40B4-BE49-F238E27FC236}">
                  <a16:creationId xmlns:a16="http://schemas.microsoft.com/office/drawing/2014/main" id="{A3A551B5-84D2-88C5-679A-603E85F1ECDF}"/>
                </a:ext>
              </a:extLst>
            </p:cNvPr>
            <p:cNvSpPr>
              <a:spLocks noChangeArrowheads="1"/>
            </p:cNvSpPr>
            <p:nvPr/>
          </p:nvSpPr>
          <p:spPr bwMode="auto">
            <a:xfrm>
              <a:off x="6010941"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34" name="直線コネクタ 133">
              <a:extLst>
                <a:ext uri="{FF2B5EF4-FFF2-40B4-BE49-F238E27FC236}">
                  <a16:creationId xmlns:a16="http://schemas.microsoft.com/office/drawing/2014/main" id="{60EF2CFC-3108-5B4D-011A-11E6E84D992A}"/>
                </a:ext>
              </a:extLst>
            </p:cNvPr>
            <p:cNvCxnSpPr>
              <a:cxnSpLocks/>
            </p:cNvCxnSpPr>
            <p:nvPr/>
          </p:nvCxnSpPr>
          <p:spPr>
            <a:xfrm flipH="1">
              <a:off x="5652012" y="522902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35" name="グループ化 152">
              <a:extLst>
                <a:ext uri="{FF2B5EF4-FFF2-40B4-BE49-F238E27FC236}">
                  <a16:creationId xmlns:a16="http://schemas.microsoft.com/office/drawing/2014/main" id="{AAD6D005-43BB-3669-BECE-4C5ACABED7F9}"/>
                </a:ext>
              </a:extLst>
            </p:cNvPr>
            <p:cNvGrpSpPr/>
            <p:nvPr/>
          </p:nvGrpSpPr>
          <p:grpSpPr>
            <a:xfrm>
              <a:off x="4121995" y="5679025"/>
              <a:ext cx="180002" cy="90001"/>
              <a:chOff x="3643306" y="4500570"/>
              <a:chExt cx="428628" cy="144464"/>
            </a:xfrm>
          </p:grpSpPr>
          <p:cxnSp>
            <p:nvCxnSpPr>
              <p:cNvPr id="136" name="直線コネクタ 135">
                <a:extLst>
                  <a:ext uri="{FF2B5EF4-FFF2-40B4-BE49-F238E27FC236}">
                    <a16:creationId xmlns:a16="http://schemas.microsoft.com/office/drawing/2014/main" id="{2A73AB4A-FC00-87C5-CA81-389993E29BDC}"/>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7" name="直線コネクタ 136">
                <a:extLst>
                  <a:ext uri="{FF2B5EF4-FFF2-40B4-BE49-F238E27FC236}">
                    <a16:creationId xmlns:a16="http://schemas.microsoft.com/office/drawing/2014/main" id="{AB364201-7060-E5F5-DCE4-3E2A8DD726CE}"/>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8" name="直線コネクタ 137">
                <a:extLst>
                  <a:ext uri="{FF2B5EF4-FFF2-40B4-BE49-F238E27FC236}">
                    <a16:creationId xmlns:a16="http://schemas.microsoft.com/office/drawing/2014/main" id="{CAAD3391-2FCD-A93B-45D2-593A4072EE5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39" name="直線コネクタ 138">
              <a:extLst>
                <a:ext uri="{FF2B5EF4-FFF2-40B4-BE49-F238E27FC236}">
                  <a16:creationId xmlns:a16="http://schemas.microsoft.com/office/drawing/2014/main" id="{9050540D-4AC8-6618-773E-B9ACB8B8B364}"/>
                </a:ext>
              </a:extLst>
            </p:cNvPr>
            <p:cNvCxnSpPr>
              <a:cxnSpLocks/>
            </p:cNvCxnSpPr>
            <p:nvPr/>
          </p:nvCxnSpPr>
          <p:spPr>
            <a:xfrm flipH="1">
              <a:off x="4211996" y="5229020"/>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17B3B339-00D3-E24F-264F-769E786E2A21}"/>
                </a:ext>
              </a:extLst>
            </p:cNvPr>
            <p:cNvCxnSpPr>
              <a:cxnSpLocks/>
            </p:cNvCxnSpPr>
            <p:nvPr/>
          </p:nvCxnSpPr>
          <p:spPr>
            <a:xfrm flipV="1">
              <a:off x="4211996" y="5229020"/>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30F76D13-D0EB-E93F-17CB-8E357560E6B6}"/>
                </a:ext>
              </a:extLst>
            </p:cNvPr>
            <p:cNvCxnSpPr>
              <a:cxnSpLocks/>
            </p:cNvCxnSpPr>
            <p:nvPr/>
          </p:nvCxnSpPr>
          <p:spPr>
            <a:xfrm flipH="1">
              <a:off x="5652012"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A714EE66-0CEE-E95B-326E-3D792A34E500}"/>
                </a:ext>
              </a:extLst>
            </p:cNvPr>
            <p:cNvSpPr>
              <a:spLocks noChangeArrowheads="1"/>
            </p:cNvSpPr>
            <p:nvPr/>
          </p:nvSpPr>
          <p:spPr bwMode="auto">
            <a:xfrm>
              <a:off x="3941993" y="576902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143" name="Rectangle 93">
              <a:extLst>
                <a:ext uri="{FF2B5EF4-FFF2-40B4-BE49-F238E27FC236}">
                  <a16:creationId xmlns:a16="http://schemas.microsoft.com/office/drawing/2014/main" id="{3C19CA13-E153-48F8-2BC7-6C54F5EF14BD}"/>
                </a:ext>
              </a:extLst>
            </p:cNvPr>
            <p:cNvSpPr>
              <a:spLocks noChangeArrowheads="1"/>
            </p:cNvSpPr>
            <p:nvPr/>
          </p:nvSpPr>
          <p:spPr bwMode="auto">
            <a:xfrm>
              <a:off x="3851992"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grpSp>
      <p:graphicFrame>
        <p:nvGraphicFramePr>
          <p:cNvPr id="145" name="Group 383">
            <a:extLst>
              <a:ext uri="{FF2B5EF4-FFF2-40B4-BE49-F238E27FC236}">
                <a16:creationId xmlns:a16="http://schemas.microsoft.com/office/drawing/2014/main" id="{E78F6A71-B874-CC7A-096B-89598706780F}"/>
              </a:ext>
            </a:extLst>
          </p:cNvPr>
          <p:cNvGraphicFramePr>
            <a:graphicFrameLocks/>
          </p:cNvGraphicFramePr>
          <p:nvPr>
            <p:extLst>
              <p:ext uri="{D42A27DB-BD31-4B8C-83A1-F6EECF244321}">
                <p14:modId xmlns:p14="http://schemas.microsoft.com/office/powerpoint/2010/main" val="872214658"/>
              </p:ext>
            </p:extLst>
          </p:nvPr>
        </p:nvGraphicFramePr>
        <p:xfrm>
          <a:off x="7092028" y="306899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0" name="コンテンツ プレースホルダー 2">
            <a:extLst>
              <a:ext uri="{FF2B5EF4-FFF2-40B4-BE49-F238E27FC236}">
                <a16:creationId xmlns:a16="http://schemas.microsoft.com/office/drawing/2014/main" id="{1310ECCF-0FFF-09E3-24C1-EDB1B1FBA9DE}"/>
              </a:ext>
            </a:extLst>
          </p:cNvPr>
          <p:cNvSpPr txBox="1">
            <a:spLocks/>
          </p:cNvSpPr>
          <p:nvPr/>
        </p:nvSpPr>
        <p:spPr bwMode="auto">
          <a:xfrm>
            <a:off x="611956" y="4059007"/>
            <a:ext cx="8280092" cy="7200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G </a:t>
            </a:r>
            <a:r>
              <a:rPr lang="ja-JP" altLang="en-US" kern="0" dirty="0"/>
              <a:t>が高電位（</a:t>
            </a:r>
            <a:r>
              <a:rPr lang="en-US" altLang="ja-JP" kern="0" dirty="0"/>
              <a:t>= 1</a:t>
            </a:r>
            <a:r>
              <a:rPr lang="ja-JP" altLang="en-US" kern="0" dirty="0"/>
              <a:t>）</a:t>
            </a:r>
            <a:r>
              <a:rPr lang="en-US" altLang="ja-JP" kern="0" dirty="0"/>
              <a:t> </a:t>
            </a:r>
            <a:r>
              <a:rPr lang="ja-JP" altLang="en-US" kern="0" dirty="0"/>
              <a:t>→ スイッチ </a:t>
            </a:r>
            <a:r>
              <a:rPr lang="en-US" altLang="ja-JP" kern="0" dirty="0"/>
              <a:t>ON</a:t>
            </a:r>
          </a:p>
          <a:p>
            <a:pPr lvl="1"/>
            <a:r>
              <a:rPr lang="en-US" altLang="ja-JP" dirty="0"/>
              <a:t>G~B </a:t>
            </a:r>
            <a:r>
              <a:rPr lang="ja-JP" altLang="en-US" dirty="0"/>
              <a:t>間は電位差がありコイルが動作</a:t>
            </a:r>
            <a:endParaRPr lang="en-US" kern="0" dirty="0"/>
          </a:p>
        </p:txBody>
      </p:sp>
    </p:spTree>
    <p:extLst>
      <p:ext uri="{BB962C8B-B14F-4D97-AF65-F5344CB8AC3E}">
        <p14:creationId xmlns:p14="http://schemas.microsoft.com/office/powerpoint/2010/main" val="2948508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N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268976"/>
            <a:ext cx="8280092" cy="900010"/>
          </a:xfrm>
        </p:spPr>
        <p:txBody>
          <a:bodyPr/>
          <a:lstStyle/>
          <a:p>
            <a:r>
              <a:rPr kumimoji="1" lang="ja-JP" altLang="en-US" dirty="0"/>
              <a:t>左の省略系として右のように描く</a:t>
            </a:r>
            <a:endParaRPr kumimoji="1" lang="en-US" altLang="ja-JP" dirty="0"/>
          </a:p>
          <a:p>
            <a:pPr lvl="1"/>
            <a:r>
              <a:rPr kumimoji="1" lang="ja-JP" altLang="en-US" dirty="0"/>
              <a:t>毎回ぜんぶの場所にコイルや </a:t>
            </a:r>
            <a:r>
              <a:rPr kumimoji="1" lang="en-US" altLang="ja-JP" dirty="0"/>
              <a:t>GND </a:t>
            </a:r>
            <a:r>
              <a:rPr kumimoji="1" lang="ja-JP" altLang="en-US" dirty="0"/>
              <a:t>を描くとややこしい</a:t>
            </a:r>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30" name="グループ化 29">
            <a:extLst>
              <a:ext uri="{FF2B5EF4-FFF2-40B4-BE49-F238E27FC236}">
                <a16:creationId xmlns:a16="http://schemas.microsoft.com/office/drawing/2014/main" id="{1D26F62B-4ADD-2335-B3A5-F003CE18DB1B}"/>
              </a:ext>
            </a:extLst>
          </p:cNvPr>
          <p:cNvGrpSpPr/>
          <p:nvPr/>
        </p:nvGrpSpPr>
        <p:grpSpPr>
          <a:xfrm>
            <a:off x="2141973" y="2708992"/>
            <a:ext cx="2430027" cy="1980380"/>
            <a:chOff x="1781969" y="3068996"/>
            <a:chExt cx="2430027" cy="1980380"/>
          </a:xfrm>
        </p:grpSpPr>
        <p:sp>
          <p:nvSpPr>
            <p:cNvPr id="73" name="正方形/長方形 72">
              <a:extLst>
                <a:ext uri="{FF2B5EF4-FFF2-40B4-BE49-F238E27FC236}">
                  <a16:creationId xmlns:a16="http://schemas.microsoft.com/office/drawing/2014/main" id="{0052F1F3-C64C-DF83-F9C4-85DB4B3DB6E0}"/>
                </a:ext>
              </a:extLst>
            </p:cNvPr>
            <p:cNvSpPr/>
            <p:nvPr/>
          </p:nvSpPr>
          <p:spPr bwMode="auto">
            <a:xfrm>
              <a:off x="2411976"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 name="円/楕円 69">
              <a:extLst>
                <a:ext uri="{FF2B5EF4-FFF2-40B4-BE49-F238E27FC236}">
                  <a16:creationId xmlns:a16="http://schemas.microsoft.com/office/drawing/2014/main" id="{27ED7D89-5BDE-D968-7FA4-FDD87CFA58A5}"/>
                </a:ext>
              </a:extLst>
            </p:cNvPr>
            <p:cNvSpPr/>
            <p:nvPr/>
          </p:nvSpPr>
          <p:spPr>
            <a:xfrm rot="5400000">
              <a:off x="3448243"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 name="直線コネクタ 4">
              <a:extLst>
                <a:ext uri="{FF2B5EF4-FFF2-40B4-BE49-F238E27FC236}">
                  <a16:creationId xmlns:a16="http://schemas.microsoft.com/office/drawing/2014/main" id="{239207F0-970F-3F00-74FE-3176AB63465C}"/>
                </a:ext>
              </a:extLst>
            </p:cNvPr>
            <p:cNvCxnSpPr>
              <a:cxnSpLocks/>
            </p:cNvCxnSpPr>
            <p:nvPr/>
          </p:nvCxnSpPr>
          <p:spPr>
            <a:xfrm flipH="1">
              <a:off x="2051972"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8B8E9ADE-52D1-BAAF-234E-B47812CBC69C}"/>
                </a:ext>
              </a:extLst>
            </p:cNvPr>
            <p:cNvGrpSpPr/>
            <p:nvPr/>
          </p:nvGrpSpPr>
          <p:grpSpPr>
            <a:xfrm>
              <a:off x="2591978" y="3429000"/>
              <a:ext cx="360004" cy="720007"/>
              <a:chOff x="3131985" y="5049018"/>
              <a:chExt cx="180002" cy="437056"/>
            </a:xfrm>
          </p:grpSpPr>
          <p:grpSp>
            <p:nvGrpSpPr>
              <p:cNvPr id="7" name="グループ化 6">
                <a:extLst>
                  <a:ext uri="{FF2B5EF4-FFF2-40B4-BE49-F238E27FC236}">
                    <a16:creationId xmlns:a16="http://schemas.microsoft.com/office/drawing/2014/main" id="{97A3B75D-6A12-AF4E-66C5-E3FB2CF63434}"/>
                  </a:ext>
                </a:extLst>
              </p:cNvPr>
              <p:cNvGrpSpPr/>
              <p:nvPr/>
            </p:nvGrpSpPr>
            <p:grpSpPr>
              <a:xfrm>
                <a:off x="3131985" y="5139021"/>
                <a:ext cx="180002" cy="254126"/>
                <a:chOff x="3131984" y="5191944"/>
                <a:chExt cx="270003" cy="201854"/>
              </a:xfrm>
            </p:grpSpPr>
            <p:sp>
              <p:nvSpPr>
                <p:cNvPr id="10" name="Freeform 42">
                  <a:extLst>
                    <a:ext uri="{FF2B5EF4-FFF2-40B4-BE49-F238E27FC236}">
                      <a16:creationId xmlns:a16="http://schemas.microsoft.com/office/drawing/2014/main" id="{FD031464-50A4-A26E-2623-1BD5C7C2CB9C}"/>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 name="Freeform 42">
                  <a:extLst>
                    <a:ext uri="{FF2B5EF4-FFF2-40B4-BE49-F238E27FC236}">
                      <a16:creationId xmlns:a16="http://schemas.microsoft.com/office/drawing/2014/main" id="{FD8EFDC2-C3E9-85A4-C820-A2C9469D774F}"/>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 name="Freeform 42">
                  <a:extLst>
                    <a:ext uri="{FF2B5EF4-FFF2-40B4-BE49-F238E27FC236}">
                      <a16:creationId xmlns:a16="http://schemas.microsoft.com/office/drawing/2014/main" id="{5A1ACE3A-2114-235C-D8C9-8F0786F62683}"/>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3" name="Freeform 42">
                  <a:extLst>
                    <a:ext uri="{FF2B5EF4-FFF2-40B4-BE49-F238E27FC236}">
                      <a16:creationId xmlns:a16="http://schemas.microsoft.com/office/drawing/2014/main" id="{6DBA4758-7B7C-544F-3DAC-48D46DD96E2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 name="直線コネクタ 7">
                <a:extLst>
                  <a:ext uri="{FF2B5EF4-FFF2-40B4-BE49-F238E27FC236}">
                    <a16:creationId xmlns:a16="http://schemas.microsoft.com/office/drawing/2014/main" id="{08CE8CE0-F976-0C0B-89CC-9095FEE54BB1}"/>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69C34F4-FE79-AEC2-822A-50450B32E06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7CBC57C7-FDCA-93BA-3AAF-638DD6DC24FC}"/>
                </a:ext>
              </a:extLst>
            </p:cNvPr>
            <p:cNvCxnSpPr>
              <a:cxnSpLocks/>
            </p:cNvCxnSpPr>
            <p:nvPr/>
          </p:nvCxnSpPr>
          <p:spPr>
            <a:xfrm flipH="1">
              <a:off x="2411976"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428A5-03EC-6383-A759-ABD1BA3A43CA}"/>
                </a:ext>
              </a:extLst>
            </p:cNvPr>
            <p:cNvCxnSpPr>
              <a:cxnSpLocks/>
              <a:endCxn id="16" idx="4"/>
            </p:cNvCxnSpPr>
            <p:nvPr/>
          </p:nvCxnSpPr>
          <p:spPr>
            <a:xfrm>
              <a:off x="3311986"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6" name="円/楕円 68">
              <a:extLst>
                <a:ext uri="{FF2B5EF4-FFF2-40B4-BE49-F238E27FC236}">
                  <a16:creationId xmlns:a16="http://schemas.microsoft.com/office/drawing/2014/main" id="{913C430F-8842-70D8-5968-714B4F9D7B5F}"/>
                </a:ext>
              </a:extLst>
            </p:cNvPr>
            <p:cNvSpPr/>
            <p:nvPr/>
          </p:nvSpPr>
          <p:spPr>
            <a:xfrm rot="5400000">
              <a:off x="3445709"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C0EED765-5E00-1D04-380A-CB2BD87154A4}"/>
                </a:ext>
              </a:extLst>
            </p:cNvPr>
            <p:cNvCxnSpPr>
              <a:cxnSpLocks/>
              <a:endCxn id="4" idx="2"/>
            </p:cNvCxnSpPr>
            <p:nvPr/>
          </p:nvCxnSpPr>
          <p:spPr>
            <a:xfrm>
              <a:off x="3491988"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079E177-EBE2-7C6E-5E53-61D3B5BC8EA5}"/>
                </a:ext>
              </a:extLst>
            </p:cNvPr>
            <p:cNvCxnSpPr>
              <a:cxnSpLocks/>
            </p:cNvCxnSpPr>
            <p:nvPr/>
          </p:nvCxnSpPr>
          <p:spPr>
            <a:xfrm>
              <a:off x="3491988"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Rectangle 93">
              <a:extLst>
                <a:ext uri="{FF2B5EF4-FFF2-40B4-BE49-F238E27FC236}">
                  <a16:creationId xmlns:a16="http://schemas.microsoft.com/office/drawing/2014/main" id="{6CF79804-210A-6488-F259-E672F4320942}"/>
                </a:ext>
              </a:extLst>
            </p:cNvPr>
            <p:cNvSpPr>
              <a:spLocks noChangeArrowheads="1"/>
            </p:cNvSpPr>
            <p:nvPr/>
          </p:nvSpPr>
          <p:spPr bwMode="auto">
            <a:xfrm>
              <a:off x="2051972"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0" name="Rectangle 93">
              <a:extLst>
                <a:ext uri="{FF2B5EF4-FFF2-40B4-BE49-F238E27FC236}">
                  <a16:creationId xmlns:a16="http://schemas.microsoft.com/office/drawing/2014/main" id="{8C6B7694-0CC7-5775-B2BC-CDB28A10938F}"/>
                </a:ext>
              </a:extLst>
            </p:cNvPr>
            <p:cNvSpPr>
              <a:spLocks noChangeArrowheads="1"/>
            </p:cNvSpPr>
            <p:nvPr/>
          </p:nvSpPr>
          <p:spPr bwMode="auto">
            <a:xfrm>
              <a:off x="2051972"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1" name="Rectangle 93">
              <a:extLst>
                <a:ext uri="{FF2B5EF4-FFF2-40B4-BE49-F238E27FC236}">
                  <a16:creationId xmlns:a16="http://schemas.microsoft.com/office/drawing/2014/main" id="{92C66BC4-909C-9DBF-61BB-E90F6404DF3C}"/>
                </a:ext>
              </a:extLst>
            </p:cNvPr>
            <p:cNvSpPr>
              <a:spLocks noChangeArrowheads="1"/>
            </p:cNvSpPr>
            <p:nvPr/>
          </p:nvSpPr>
          <p:spPr bwMode="auto">
            <a:xfrm>
              <a:off x="3850917"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 name="Rectangle 93">
              <a:extLst>
                <a:ext uri="{FF2B5EF4-FFF2-40B4-BE49-F238E27FC236}">
                  <a16:creationId xmlns:a16="http://schemas.microsoft.com/office/drawing/2014/main" id="{82CDDB03-ED29-70A9-08E2-A507D0DC266C}"/>
                </a:ext>
              </a:extLst>
            </p:cNvPr>
            <p:cNvSpPr>
              <a:spLocks noChangeArrowheads="1"/>
            </p:cNvSpPr>
            <p:nvPr/>
          </p:nvSpPr>
          <p:spPr bwMode="auto">
            <a:xfrm>
              <a:off x="3850917"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3" name="直線コネクタ 22">
              <a:extLst>
                <a:ext uri="{FF2B5EF4-FFF2-40B4-BE49-F238E27FC236}">
                  <a16:creationId xmlns:a16="http://schemas.microsoft.com/office/drawing/2014/main" id="{41AF3067-0216-B287-2202-FF86BEB590D9}"/>
                </a:ext>
              </a:extLst>
            </p:cNvPr>
            <p:cNvCxnSpPr>
              <a:cxnSpLocks/>
            </p:cNvCxnSpPr>
            <p:nvPr/>
          </p:nvCxnSpPr>
          <p:spPr>
            <a:xfrm flipH="1">
              <a:off x="3491988"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152">
              <a:extLst>
                <a:ext uri="{FF2B5EF4-FFF2-40B4-BE49-F238E27FC236}">
                  <a16:creationId xmlns:a16="http://schemas.microsoft.com/office/drawing/2014/main" id="{C3ECDE06-9D85-CCD3-6818-BE0583AAB859}"/>
                </a:ext>
              </a:extLst>
            </p:cNvPr>
            <p:cNvGrpSpPr/>
            <p:nvPr/>
          </p:nvGrpSpPr>
          <p:grpSpPr>
            <a:xfrm>
              <a:off x="1961971" y="4599013"/>
              <a:ext cx="180002" cy="90001"/>
              <a:chOff x="3643306" y="4500570"/>
              <a:chExt cx="428628" cy="144464"/>
            </a:xfrm>
          </p:grpSpPr>
          <p:cxnSp>
            <p:nvCxnSpPr>
              <p:cNvPr id="26" name="直線コネクタ 25">
                <a:extLst>
                  <a:ext uri="{FF2B5EF4-FFF2-40B4-BE49-F238E27FC236}">
                    <a16:creationId xmlns:a16="http://schemas.microsoft.com/office/drawing/2014/main" id="{3B718EFD-0C23-5CE6-0732-E8A0A7DB7730}"/>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40D8F8ED-350F-0BB8-2A41-8E8325E5850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863558CE-8857-2A3E-2509-6967075EBA8A}"/>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39" name="直線コネクタ 38">
              <a:extLst>
                <a:ext uri="{FF2B5EF4-FFF2-40B4-BE49-F238E27FC236}">
                  <a16:creationId xmlns:a16="http://schemas.microsoft.com/office/drawing/2014/main" id="{98B2AB87-367F-832B-E786-71A205A9019B}"/>
                </a:ext>
              </a:extLst>
            </p:cNvPr>
            <p:cNvCxnSpPr>
              <a:cxnSpLocks/>
            </p:cNvCxnSpPr>
            <p:nvPr/>
          </p:nvCxnSpPr>
          <p:spPr>
            <a:xfrm flipH="1">
              <a:off x="2051972"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560B9A-64F3-D4F5-9714-63FAC12D5E44}"/>
                </a:ext>
              </a:extLst>
            </p:cNvPr>
            <p:cNvCxnSpPr>
              <a:cxnSpLocks/>
            </p:cNvCxnSpPr>
            <p:nvPr/>
          </p:nvCxnSpPr>
          <p:spPr>
            <a:xfrm flipV="1">
              <a:off x="2051972"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87782C-5AB5-CD82-F4B5-74C1DD84700A}"/>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233FEF5A-3A77-D112-A9BA-70D053884F74}"/>
                </a:ext>
              </a:extLst>
            </p:cNvPr>
            <p:cNvSpPr>
              <a:spLocks noChangeArrowheads="1"/>
            </p:cNvSpPr>
            <p:nvPr/>
          </p:nvSpPr>
          <p:spPr bwMode="auto">
            <a:xfrm>
              <a:off x="1781969"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31" name="グループ化 30">
            <a:extLst>
              <a:ext uri="{FF2B5EF4-FFF2-40B4-BE49-F238E27FC236}">
                <a16:creationId xmlns:a16="http://schemas.microsoft.com/office/drawing/2014/main" id="{979102F4-D96C-21AE-DDA5-D303E779121F}"/>
              </a:ext>
            </a:extLst>
          </p:cNvPr>
          <p:cNvGrpSpPr/>
          <p:nvPr/>
        </p:nvGrpSpPr>
        <p:grpSpPr>
          <a:xfrm>
            <a:off x="5202007" y="2708992"/>
            <a:ext cx="1531092" cy="1440374"/>
            <a:chOff x="5202007" y="3068996"/>
            <a:chExt cx="1531092" cy="1440374"/>
          </a:xfrm>
        </p:grpSpPr>
        <p:sp>
          <p:nvSpPr>
            <p:cNvPr id="77" name="正方形/長方形 76">
              <a:extLst>
                <a:ext uri="{FF2B5EF4-FFF2-40B4-BE49-F238E27FC236}">
                  <a16:creationId xmlns:a16="http://schemas.microsoft.com/office/drawing/2014/main" id="{8191A662-0875-0B7E-ECDB-6E4CB416E6D7}"/>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5" name="円/楕円 69">
              <a:extLst>
                <a:ext uri="{FF2B5EF4-FFF2-40B4-BE49-F238E27FC236}">
                  <a16:creationId xmlns:a16="http://schemas.microsoft.com/office/drawing/2014/main" id="{595B7D01-DF2E-05E6-DB06-28CEB3E075A0}"/>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6" name="直線コネクタ 35">
              <a:extLst>
                <a:ext uri="{FF2B5EF4-FFF2-40B4-BE49-F238E27FC236}">
                  <a16:creationId xmlns:a16="http://schemas.microsoft.com/office/drawing/2014/main" id="{4C42C92D-8645-9A14-FAC8-B8C6CE029CDA}"/>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B60195C-6A3D-E7C1-3585-CF25B1CE2179}"/>
                </a:ext>
              </a:extLst>
            </p:cNvPr>
            <p:cNvCxnSpPr>
              <a:cxnSpLocks/>
              <a:endCxn id="57"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8232BB8B-03D3-D17E-B034-9F5C6D43FFFA}"/>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D8880597-9986-0289-FF1C-41D727394666}"/>
                </a:ext>
              </a:extLst>
            </p:cNvPr>
            <p:cNvCxnSpPr>
              <a:cxnSpLocks/>
              <a:endCxn id="3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B14EFEF-E622-8979-F1EE-B6ED2BE813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045EDB31-5420-83EB-4F47-DF580918B61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2" name="Rectangle 93">
              <a:extLst>
                <a:ext uri="{FF2B5EF4-FFF2-40B4-BE49-F238E27FC236}">
                  <a16:creationId xmlns:a16="http://schemas.microsoft.com/office/drawing/2014/main" id="{EF1A29CA-5692-DFDB-47D9-EC74234E9D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3" name="Rectangle 93">
              <a:extLst>
                <a:ext uri="{FF2B5EF4-FFF2-40B4-BE49-F238E27FC236}">
                  <a16:creationId xmlns:a16="http://schemas.microsoft.com/office/drawing/2014/main" id="{357C4F85-DFA8-A9B7-0A77-DD6FE0D3C9D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4" name="直線コネクタ 63">
              <a:extLst>
                <a:ext uri="{FF2B5EF4-FFF2-40B4-BE49-F238E27FC236}">
                  <a16:creationId xmlns:a16="http://schemas.microsoft.com/office/drawing/2014/main" id="{99F7A64B-2A0F-1A54-14CC-850E653D61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91D7330-5CBA-DC70-78E4-4CF6B6A5A63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29" name="Group 383">
            <a:extLst>
              <a:ext uri="{FF2B5EF4-FFF2-40B4-BE49-F238E27FC236}">
                <a16:creationId xmlns:a16="http://schemas.microsoft.com/office/drawing/2014/main" id="{28A148CA-9AAE-EEAE-B253-D118670C70A2}"/>
              </a:ext>
            </a:extLst>
          </p:cNvPr>
          <p:cNvGraphicFramePr>
            <a:graphicFrameLocks/>
          </p:cNvGraphicFramePr>
          <p:nvPr>
            <p:extLst>
              <p:ext uri="{D42A27DB-BD31-4B8C-83A1-F6EECF244321}">
                <p14:modId xmlns:p14="http://schemas.microsoft.com/office/powerpoint/2010/main" val="1998707689"/>
              </p:ext>
            </p:extLst>
          </p:nvPr>
        </p:nvGraphicFramePr>
        <p:xfrm>
          <a:off x="4211996" y="486901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15063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lang="en-US" altLang="ja-JP" dirty="0"/>
              <a:t>P</a:t>
            </a:r>
            <a:r>
              <a:rPr kumimoji="1" lang="en-US" altLang="ja-JP" dirty="0"/>
              <a:t>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2258987"/>
            <a:ext cx="8280092" cy="900010"/>
          </a:xfrm>
        </p:spPr>
        <p:txBody>
          <a:bodyPr/>
          <a:lstStyle/>
          <a:p>
            <a:r>
              <a:rPr kumimoji="1" lang="ja-JP" altLang="en-US" dirty="0"/>
              <a:t>以下のように </a:t>
            </a:r>
            <a:r>
              <a:rPr kumimoji="1" lang="en-US" altLang="ja-JP" dirty="0"/>
              <a:t>B </a:t>
            </a:r>
            <a:r>
              <a:rPr kumimoji="1" lang="ja-JP" altLang="en-US" dirty="0"/>
              <a:t>を </a:t>
            </a:r>
            <a:r>
              <a:rPr kumimoji="1" lang="en-US" altLang="ja-JP" dirty="0">
                <a:solidFill>
                  <a:schemeClr val="accent6"/>
                </a:solidFill>
              </a:rPr>
              <a:t>VDD</a:t>
            </a:r>
            <a:r>
              <a:rPr kumimoji="1" lang="ja-JP" altLang="en-US" dirty="0">
                <a:solidFill>
                  <a:schemeClr val="accent6"/>
                </a:solidFill>
              </a:rPr>
              <a:t>（高電位）</a:t>
            </a:r>
            <a:r>
              <a:rPr kumimoji="1" lang="ja-JP" altLang="en-US" dirty="0"/>
              <a:t>に接続する</a:t>
            </a:r>
            <a:endParaRPr kumimoji="1" lang="en-US" altLang="ja-JP" dirty="0"/>
          </a:p>
          <a:p>
            <a:pPr lvl="1"/>
            <a:r>
              <a:rPr kumimoji="1" lang="en-US" altLang="ja-JP" dirty="0"/>
              <a:t>G </a:t>
            </a:r>
            <a:r>
              <a:rPr kumimoji="1" lang="ja-JP" altLang="en-US" dirty="0"/>
              <a:t>が入力，</a:t>
            </a:r>
            <a:r>
              <a:rPr kumimoji="1" lang="en-US" altLang="ja-JP" dirty="0"/>
              <a:t>D </a:t>
            </a:r>
            <a:r>
              <a:rPr kumimoji="1" lang="ja-JP" altLang="en-US" dirty="0"/>
              <a:t>が出力</a:t>
            </a:r>
            <a:endParaRPr kumimoji="1" lang="en-US" altLang="ja-JP" dirty="0"/>
          </a:p>
          <a:p>
            <a:pPr lvl="1"/>
            <a:r>
              <a:rPr lang="en-US" altLang="ja-JP" dirty="0"/>
              <a:t>P </a:t>
            </a:r>
            <a:r>
              <a:rPr lang="ja-JP" altLang="en-US" dirty="0"/>
              <a:t>は </a:t>
            </a:r>
            <a:r>
              <a:rPr lang="en-US" altLang="ja-JP" dirty="0"/>
              <a:t>Positive </a:t>
            </a:r>
            <a:r>
              <a:rPr lang="ja-JP" altLang="en-US" dirty="0"/>
              <a:t>の略</a:t>
            </a:r>
            <a:endParaRPr kumimoji="1" lang="en-US" altLang="ja-JP" dirty="0"/>
          </a:p>
          <a:p>
            <a:r>
              <a:rPr kumimoji="1" lang="ja-JP" altLang="en-US" dirty="0"/>
              <a:t>注意</a:t>
            </a:r>
            <a:r>
              <a:rPr kumimoji="1" lang="en-US" altLang="ja-JP" dirty="0"/>
              <a:t>	</a:t>
            </a:r>
          </a:p>
          <a:p>
            <a:pPr lvl="1"/>
            <a:r>
              <a:rPr kumimoji="1" lang="en-US" altLang="ja-JP" dirty="0"/>
              <a:t>N</a:t>
            </a:r>
            <a:r>
              <a:rPr lang="en-US" altLang="ja-JP" dirty="0"/>
              <a:t> </a:t>
            </a:r>
            <a:r>
              <a:rPr lang="ja-JP" altLang="en-US" dirty="0"/>
              <a:t>型の時とは </a:t>
            </a:r>
            <a:r>
              <a:rPr lang="en-US" altLang="ja-JP" dirty="0"/>
              <a:t>B </a:t>
            </a:r>
            <a:r>
              <a:rPr lang="ja-JP" altLang="en-US" dirty="0"/>
              <a:t>と </a:t>
            </a:r>
            <a:r>
              <a:rPr lang="en-US" altLang="ja-JP" dirty="0"/>
              <a:t>G</a:t>
            </a:r>
            <a:r>
              <a:rPr lang="ja-JP" altLang="en-US" dirty="0"/>
              <a:t>，</a:t>
            </a:r>
            <a:r>
              <a:rPr lang="en-US" altLang="ja-JP" dirty="0"/>
              <a:t>S </a:t>
            </a:r>
            <a:r>
              <a:rPr lang="ja-JP" altLang="en-US" dirty="0"/>
              <a:t>と </a:t>
            </a:r>
            <a:r>
              <a:rPr lang="en-US" altLang="ja-JP" dirty="0"/>
              <a:t>D </a:t>
            </a:r>
            <a:r>
              <a:rPr lang="ja-JP" altLang="en-US" dirty="0"/>
              <a:t>が上下逆になっているのに注意</a:t>
            </a:r>
            <a:endParaRPr lang="en-US" altLang="ja-JP" dirty="0"/>
          </a:p>
          <a:p>
            <a:pPr lvl="1"/>
            <a:r>
              <a:rPr kumimoji="1" lang="en-US" altLang="ja-JP" dirty="0"/>
              <a:t>N </a:t>
            </a:r>
            <a:r>
              <a:rPr kumimoji="1" lang="ja-JP" altLang="en-US" dirty="0"/>
              <a:t>型の時は </a:t>
            </a:r>
            <a:r>
              <a:rPr kumimoji="1" lang="en-US" altLang="ja-JP" dirty="0"/>
              <a:t>B </a:t>
            </a:r>
            <a:r>
              <a:rPr kumimoji="1" lang="ja-JP" altLang="en-US" dirty="0"/>
              <a:t>が </a:t>
            </a:r>
            <a:r>
              <a:rPr kumimoji="1" lang="en-US" altLang="ja-JP" dirty="0"/>
              <a:t>GND</a:t>
            </a:r>
            <a:r>
              <a:rPr kumimoji="1" lang="ja-JP" altLang="en-US" dirty="0"/>
              <a:t>（低電位）に繋がっていた</a:t>
            </a:r>
            <a:endParaRPr kumimoji="1" lang="en-US" altLang="ja-JP" dirty="0"/>
          </a:p>
          <a:p>
            <a:pPr lvl="1"/>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76" name="グループ化 75">
            <a:extLst>
              <a:ext uri="{FF2B5EF4-FFF2-40B4-BE49-F238E27FC236}">
                <a16:creationId xmlns:a16="http://schemas.microsoft.com/office/drawing/2014/main" id="{AD942294-E353-E192-D082-C666A2EB4469}"/>
              </a:ext>
            </a:extLst>
          </p:cNvPr>
          <p:cNvGrpSpPr/>
          <p:nvPr/>
        </p:nvGrpSpPr>
        <p:grpSpPr>
          <a:xfrm>
            <a:off x="2951982" y="4329010"/>
            <a:ext cx="2431102" cy="1890379"/>
            <a:chOff x="3041983" y="3789004"/>
            <a:chExt cx="2431102" cy="1890379"/>
          </a:xfrm>
        </p:grpSpPr>
        <p:cxnSp>
          <p:nvCxnSpPr>
            <p:cNvPr id="29" name="直線コネクタ 28">
              <a:extLst>
                <a:ext uri="{FF2B5EF4-FFF2-40B4-BE49-F238E27FC236}">
                  <a16:creationId xmlns:a16="http://schemas.microsoft.com/office/drawing/2014/main" id="{1C597F54-F894-B3AB-2890-DC6ACAD21B34}"/>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7367B76-259D-6A21-F06E-7E83A5BC8114}"/>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Rectangle 93">
              <a:extLst>
                <a:ext uri="{FF2B5EF4-FFF2-40B4-BE49-F238E27FC236}">
                  <a16:creationId xmlns:a16="http://schemas.microsoft.com/office/drawing/2014/main" id="{ABABAF80-11EF-261B-18ED-70FFAD9D4D59}"/>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37" name="正方形/長方形 36">
              <a:extLst>
                <a:ext uri="{FF2B5EF4-FFF2-40B4-BE49-F238E27FC236}">
                  <a16:creationId xmlns:a16="http://schemas.microsoft.com/office/drawing/2014/main" id="{456A3143-7769-2D7C-0A2B-C93D2499581F}"/>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8" name="円/楕円 69">
              <a:extLst>
                <a:ext uri="{FF2B5EF4-FFF2-40B4-BE49-F238E27FC236}">
                  <a16:creationId xmlns:a16="http://schemas.microsoft.com/office/drawing/2014/main" id="{482774F4-FFCF-F490-892B-FA7ED20A07F3}"/>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1" name="直線コネクタ 40">
              <a:extLst>
                <a:ext uri="{FF2B5EF4-FFF2-40B4-BE49-F238E27FC236}">
                  <a16:creationId xmlns:a16="http://schemas.microsoft.com/office/drawing/2014/main" id="{0F6E0D59-0CD3-61C8-0621-8BF9282C86C9}"/>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4644C465-1E3E-CEC5-05AE-EB9585BC4BBD}"/>
                </a:ext>
              </a:extLst>
            </p:cNvPr>
            <p:cNvGrpSpPr/>
            <p:nvPr/>
          </p:nvGrpSpPr>
          <p:grpSpPr>
            <a:xfrm>
              <a:off x="3851992" y="4599013"/>
              <a:ext cx="360004" cy="720007"/>
              <a:chOff x="3131985" y="5049018"/>
              <a:chExt cx="180002" cy="437056"/>
            </a:xfrm>
          </p:grpSpPr>
          <p:grpSp>
            <p:nvGrpSpPr>
              <p:cNvPr id="43" name="グループ化 42">
                <a:extLst>
                  <a:ext uri="{FF2B5EF4-FFF2-40B4-BE49-F238E27FC236}">
                    <a16:creationId xmlns:a16="http://schemas.microsoft.com/office/drawing/2014/main" id="{46F9E684-F084-7521-3E75-070A08DFA7E5}"/>
                  </a:ext>
                </a:extLst>
              </p:cNvPr>
              <p:cNvGrpSpPr/>
              <p:nvPr/>
            </p:nvGrpSpPr>
            <p:grpSpPr>
              <a:xfrm>
                <a:off x="3131985" y="5139021"/>
                <a:ext cx="180002" cy="254126"/>
                <a:chOff x="3131984" y="5191944"/>
                <a:chExt cx="270003" cy="201854"/>
              </a:xfrm>
            </p:grpSpPr>
            <p:sp>
              <p:nvSpPr>
                <p:cNvPr id="54" name="Freeform 42">
                  <a:extLst>
                    <a:ext uri="{FF2B5EF4-FFF2-40B4-BE49-F238E27FC236}">
                      <a16:creationId xmlns:a16="http://schemas.microsoft.com/office/drawing/2014/main" id="{01BC656E-CDDE-A2B3-D8C5-AA491316ED2D}"/>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5" name="Freeform 42">
                  <a:extLst>
                    <a:ext uri="{FF2B5EF4-FFF2-40B4-BE49-F238E27FC236}">
                      <a16:creationId xmlns:a16="http://schemas.microsoft.com/office/drawing/2014/main" id="{34DF60CE-204C-B112-CADF-46A48C16BCC1}"/>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6" name="Freeform 42">
                  <a:extLst>
                    <a:ext uri="{FF2B5EF4-FFF2-40B4-BE49-F238E27FC236}">
                      <a16:creationId xmlns:a16="http://schemas.microsoft.com/office/drawing/2014/main" id="{B407BF6D-E395-1F21-87BE-7385531B0BB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7" name="Freeform 42">
                  <a:extLst>
                    <a:ext uri="{FF2B5EF4-FFF2-40B4-BE49-F238E27FC236}">
                      <a16:creationId xmlns:a16="http://schemas.microsoft.com/office/drawing/2014/main" id="{38FBA2D0-9010-D233-87BA-BEBF1A4ECC22}"/>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50" name="直線コネクタ 49">
                <a:extLst>
                  <a:ext uri="{FF2B5EF4-FFF2-40B4-BE49-F238E27FC236}">
                    <a16:creationId xmlns:a16="http://schemas.microsoft.com/office/drawing/2014/main" id="{79458C86-924E-1240-642A-D891BB036604}"/>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2731B76-80FB-0308-EEDC-1D5E97757ED2}"/>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58" name="直線コネクタ 57">
              <a:extLst>
                <a:ext uri="{FF2B5EF4-FFF2-40B4-BE49-F238E27FC236}">
                  <a16:creationId xmlns:a16="http://schemas.microsoft.com/office/drawing/2014/main" id="{FC53EF7F-2020-97A3-D978-828D4D504571}"/>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DE698B50-21A7-4325-FCC9-1E88671DD2BD}"/>
                </a:ext>
              </a:extLst>
            </p:cNvPr>
            <p:cNvCxnSpPr>
              <a:cxnSpLocks/>
              <a:endCxn id="60" idx="4"/>
            </p:cNvCxnSpPr>
            <p:nvPr/>
          </p:nvCxnSpPr>
          <p:spPr>
            <a:xfrm>
              <a:off x="4572000" y="4779015"/>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68">
              <a:extLst>
                <a:ext uri="{FF2B5EF4-FFF2-40B4-BE49-F238E27FC236}">
                  <a16:creationId xmlns:a16="http://schemas.microsoft.com/office/drawing/2014/main" id="{C93BF703-0B61-4A89-0DD9-731FEB13DCDD}"/>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1" name="直線コネクタ 60">
              <a:extLst>
                <a:ext uri="{FF2B5EF4-FFF2-40B4-BE49-F238E27FC236}">
                  <a16:creationId xmlns:a16="http://schemas.microsoft.com/office/drawing/2014/main" id="{4CD423E1-F94E-F62D-818C-25DB54E5F04A}"/>
                </a:ext>
              </a:extLst>
            </p:cNvPr>
            <p:cNvCxnSpPr>
              <a:cxnSpLocks/>
              <a:endCxn id="38"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6BCE346-E68F-E29C-3D8C-591277D81C86}"/>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3" name="Rectangle 93">
              <a:extLst>
                <a:ext uri="{FF2B5EF4-FFF2-40B4-BE49-F238E27FC236}">
                  <a16:creationId xmlns:a16="http://schemas.microsoft.com/office/drawing/2014/main" id="{955FBFAD-0B4C-971F-8C46-215F9F5E3F85}"/>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4" name="Rectangle 93">
              <a:extLst>
                <a:ext uri="{FF2B5EF4-FFF2-40B4-BE49-F238E27FC236}">
                  <a16:creationId xmlns:a16="http://schemas.microsoft.com/office/drawing/2014/main" id="{0FB4D775-CCED-3A71-4D82-DED09F9F3303}"/>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65" name="Rectangle 93">
              <a:extLst>
                <a:ext uri="{FF2B5EF4-FFF2-40B4-BE49-F238E27FC236}">
                  <a16:creationId xmlns:a16="http://schemas.microsoft.com/office/drawing/2014/main" id="{A9EA2CD0-C66B-73E5-6A34-B8875E31C60A}"/>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6" name="Rectangle 93">
              <a:extLst>
                <a:ext uri="{FF2B5EF4-FFF2-40B4-BE49-F238E27FC236}">
                  <a16:creationId xmlns:a16="http://schemas.microsoft.com/office/drawing/2014/main" id="{882B446E-23C9-B1DA-B21C-14AE3D2DC135}"/>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7" name="直線コネクタ 66">
              <a:extLst>
                <a:ext uri="{FF2B5EF4-FFF2-40B4-BE49-F238E27FC236}">
                  <a16:creationId xmlns:a16="http://schemas.microsoft.com/office/drawing/2014/main" id="{A300246B-8E94-93A8-B009-CBB1C0E1F67C}"/>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A2664EE-47B0-86F9-1769-A9CC174233DB}"/>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0C0DBFD5-3618-0F7A-4992-FDB917A7B79C}"/>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5050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P </a:t>
            </a:r>
            <a:r>
              <a:rPr kumimoji="1" lang="ja-JP" altLang="en-US" dirty="0"/>
              <a:t>型の動作</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701957" y="998973"/>
            <a:ext cx="8370092" cy="630007"/>
          </a:xfrm>
        </p:spPr>
        <p:txBody>
          <a:bodyPr anchor="t"/>
          <a:lstStyle/>
          <a:p>
            <a:r>
              <a:rPr kumimoji="1" lang="en-US" altLang="ja-JP" dirty="0"/>
              <a:t>G </a:t>
            </a:r>
            <a:r>
              <a:rPr kumimoji="1" lang="ja-JP" altLang="en-US" dirty="0"/>
              <a:t>が低電位（</a:t>
            </a:r>
            <a:r>
              <a:rPr kumimoji="1" lang="en-US" altLang="ja-JP" dirty="0"/>
              <a:t>= 0</a:t>
            </a:r>
            <a:r>
              <a:rPr kumimoji="1" lang="ja-JP" altLang="en-US" dirty="0"/>
              <a:t>）→ スイッチ </a:t>
            </a:r>
            <a:r>
              <a:rPr kumimoji="1" lang="en-US" altLang="ja-JP" dirty="0"/>
              <a:t>ON</a:t>
            </a:r>
          </a:p>
          <a:p>
            <a:pPr lvl="1"/>
            <a:r>
              <a:rPr kumimoji="1" lang="en-US" altLang="ja-JP" dirty="0"/>
              <a:t>B</a:t>
            </a:r>
            <a:r>
              <a:rPr lang="en-US" altLang="ja-JP" dirty="0"/>
              <a:t>~G</a:t>
            </a:r>
            <a:r>
              <a:rPr lang="ja-JP" altLang="en-US" dirty="0"/>
              <a:t> 間に電位差があるのでコイルが動作</a:t>
            </a:r>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sp>
        <p:nvSpPr>
          <p:cNvPr id="113" name="Rectangle 93">
            <a:extLst>
              <a:ext uri="{FF2B5EF4-FFF2-40B4-BE49-F238E27FC236}">
                <a16:creationId xmlns:a16="http://schemas.microsoft.com/office/drawing/2014/main" id="{00944D24-E889-C775-D967-0D0DFD48CFB3}"/>
              </a:ext>
            </a:extLst>
          </p:cNvPr>
          <p:cNvSpPr>
            <a:spLocks noChangeArrowheads="1"/>
          </p:cNvSpPr>
          <p:nvPr/>
        </p:nvSpPr>
        <p:spPr bwMode="auto">
          <a:xfrm>
            <a:off x="3221985" y="3248998"/>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6"/>
                </a:solidFill>
              </a:rPr>
              <a:t>0</a:t>
            </a:r>
          </a:p>
        </p:txBody>
      </p:sp>
      <p:graphicFrame>
        <p:nvGraphicFramePr>
          <p:cNvPr id="145" name="Group 383">
            <a:extLst>
              <a:ext uri="{FF2B5EF4-FFF2-40B4-BE49-F238E27FC236}">
                <a16:creationId xmlns:a16="http://schemas.microsoft.com/office/drawing/2014/main" id="{E78F6A71-B874-CC7A-096B-89598706780F}"/>
              </a:ext>
            </a:extLst>
          </p:cNvPr>
          <p:cNvGraphicFramePr>
            <a:graphicFrameLocks/>
          </p:cNvGraphicFramePr>
          <p:nvPr>
            <p:extLst>
              <p:ext uri="{D42A27DB-BD31-4B8C-83A1-F6EECF244321}">
                <p14:modId xmlns:p14="http://schemas.microsoft.com/office/powerpoint/2010/main" val="446489637"/>
              </p:ext>
            </p:extLst>
          </p:nvPr>
        </p:nvGraphicFramePr>
        <p:xfrm>
          <a:off x="7452032" y="2708992"/>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6" name="グループ化 5">
            <a:extLst>
              <a:ext uri="{FF2B5EF4-FFF2-40B4-BE49-F238E27FC236}">
                <a16:creationId xmlns:a16="http://schemas.microsoft.com/office/drawing/2014/main" id="{7C21AC07-6129-DA7A-BF64-C6E70DA16E69}"/>
              </a:ext>
            </a:extLst>
          </p:cNvPr>
          <p:cNvGrpSpPr/>
          <p:nvPr/>
        </p:nvGrpSpPr>
        <p:grpSpPr>
          <a:xfrm>
            <a:off x="3221985" y="1899341"/>
            <a:ext cx="2431102" cy="1890379"/>
            <a:chOff x="3041983" y="3789004"/>
            <a:chExt cx="2431102" cy="1890379"/>
          </a:xfrm>
        </p:grpSpPr>
        <p:cxnSp>
          <p:nvCxnSpPr>
            <p:cNvPr id="7" name="直線コネクタ 6">
              <a:extLst>
                <a:ext uri="{FF2B5EF4-FFF2-40B4-BE49-F238E27FC236}">
                  <a16:creationId xmlns:a16="http://schemas.microsoft.com/office/drawing/2014/main" id="{53374D22-326B-20AC-DB9C-E12038964563}"/>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96FEEDF-498B-D3AA-DF04-685D92FF8340}"/>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Rectangle 93">
              <a:extLst>
                <a:ext uri="{FF2B5EF4-FFF2-40B4-BE49-F238E27FC236}">
                  <a16:creationId xmlns:a16="http://schemas.microsoft.com/office/drawing/2014/main" id="{E5A3BF52-3DFF-994D-F5FE-A50BA451E6FA}"/>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13" name="正方形/長方形 12">
              <a:extLst>
                <a:ext uri="{FF2B5EF4-FFF2-40B4-BE49-F238E27FC236}">
                  <a16:creationId xmlns:a16="http://schemas.microsoft.com/office/drawing/2014/main" id="{C1820955-4715-6DCE-99C3-5947EE5CA6E4}"/>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 name="円/楕円 69">
              <a:extLst>
                <a:ext uri="{FF2B5EF4-FFF2-40B4-BE49-F238E27FC236}">
                  <a16:creationId xmlns:a16="http://schemas.microsoft.com/office/drawing/2014/main" id="{FFF1A822-4534-9ED6-CA25-DF81AA59E757}"/>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 name="直線コネクタ 14">
              <a:extLst>
                <a:ext uri="{FF2B5EF4-FFF2-40B4-BE49-F238E27FC236}">
                  <a16:creationId xmlns:a16="http://schemas.microsoft.com/office/drawing/2014/main" id="{EE31CF50-CED7-EAFE-75D6-23BD404DE6B4}"/>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69C5739F-5E56-EF2F-EDF8-AFAD769AA78C}"/>
                </a:ext>
              </a:extLst>
            </p:cNvPr>
            <p:cNvGrpSpPr/>
            <p:nvPr/>
          </p:nvGrpSpPr>
          <p:grpSpPr>
            <a:xfrm>
              <a:off x="3851992" y="4599013"/>
              <a:ext cx="360004" cy="720007"/>
              <a:chOff x="3131985" y="5049018"/>
              <a:chExt cx="180002" cy="437056"/>
            </a:xfrm>
          </p:grpSpPr>
          <p:grpSp>
            <p:nvGrpSpPr>
              <p:cNvPr id="29" name="グループ化 28">
                <a:extLst>
                  <a:ext uri="{FF2B5EF4-FFF2-40B4-BE49-F238E27FC236}">
                    <a16:creationId xmlns:a16="http://schemas.microsoft.com/office/drawing/2014/main" id="{9BBCD18A-019F-C179-5AA3-7392EDF2B2C9}"/>
                  </a:ext>
                </a:extLst>
              </p:cNvPr>
              <p:cNvGrpSpPr/>
              <p:nvPr/>
            </p:nvGrpSpPr>
            <p:grpSpPr>
              <a:xfrm>
                <a:off x="3131985" y="5139021"/>
                <a:ext cx="180002" cy="254126"/>
                <a:chOff x="3131984" y="5191944"/>
                <a:chExt cx="270003" cy="201854"/>
              </a:xfrm>
            </p:grpSpPr>
            <p:sp>
              <p:nvSpPr>
                <p:cNvPr id="32" name="Freeform 42">
                  <a:extLst>
                    <a:ext uri="{FF2B5EF4-FFF2-40B4-BE49-F238E27FC236}">
                      <a16:creationId xmlns:a16="http://schemas.microsoft.com/office/drawing/2014/main" id="{8C100C7A-ED1A-6D47-B08F-4F6C57800A7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4" name="Freeform 42">
                  <a:extLst>
                    <a:ext uri="{FF2B5EF4-FFF2-40B4-BE49-F238E27FC236}">
                      <a16:creationId xmlns:a16="http://schemas.microsoft.com/office/drawing/2014/main" id="{D17AFE4F-56F0-855F-6907-37DD5E2CC626}"/>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5" name="Freeform 42">
                  <a:extLst>
                    <a:ext uri="{FF2B5EF4-FFF2-40B4-BE49-F238E27FC236}">
                      <a16:creationId xmlns:a16="http://schemas.microsoft.com/office/drawing/2014/main" id="{49CBC031-BF2A-6204-4464-6928949A876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6" name="Freeform 42">
                  <a:extLst>
                    <a:ext uri="{FF2B5EF4-FFF2-40B4-BE49-F238E27FC236}">
                      <a16:creationId xmlns:a16="http://schemas.microsoft.com/office/drawing/2014/main" id="{435256E3-8912-EB7E-3EDE-EF42F94FA0AA}"/>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0" name="直線コネクタ 29">
                <a:extLst>
                  <a:ext uri="{FF2B5EF4-FFF2-40B4-BE49-F238E27FC236}">
                    <a16:creationId xmlns:a16="http://schemas.microsoft.com/office/drawing/2014/main" id="{3C25DD91-CCB2-3E7F-B2E1-5392042DC9CE}"/>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CFD5AD6-5F86-26D6-C9A7-D492A2DF6B3F}"/>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 name="直線コネクタ 16">
              <a:extLst>
                <a:ext uri="{FF2B5EF4-FFF2-40B4-BE49-F238E27FC236}">
                  <a16:creationId xmlns:a16="http://schemas.microsoft.com/office/drawing/2014/main" id="{3D472605-E80E-D3FD-79B0-7E5F3D6FDA12}"/>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A7388B4-BD67-68A5-D8E0-7A830C7418C0}"/>
                </a:ext>
              </a:extLst>
            </p:cNvPr>
            <p:cNvCxnSpPr>
              <a:cxnSpLocks/>
              <a:endCxn id="19"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円/楕円 68">
              <a:extLst>
                <a:ext uri="{FF2B5EF4-FFF2-40B4-BE49-F238E27FC236}">
                  <a16:creationId xmlns:a16="http://schemas.microsoft.com/office/drawing/2014/main" id="{20F8C8AB-9AC4-83EC-FD2A-FED1846AFA96}"/>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0" name="直線コネクタ 19">
              <a:extLst>
                <a:ext uri="{FF2B5EF4-FFF2-40B4-BE49-F238E27FC236}">
                  <a16:creationId xmlns:a16="http://schemas.microsoft.com/office/drawing/2014/main" id="{ECEBDD57-C44B-3A0C-FF10-6A17AA36E289}"/>
                </a:ext>
              </a:extLst>
            </p:cNvPr>
            <p:cNvCxnSpPr>
              <a:cxnSpLocks/>
              <a:endCxn id="1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85DF96E-BDCA-98EE-FBAE-3B37E433C653}"/>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 name="Rectangle 93">
              <a:extLst>
                <a:ext uri="{FF2B5EF4-FFF2-40B4-BE49-F238E27FC236}">
                  <a16:creationId xmlns:a16="http://schemas.microsoft.com/office/drawing/2014/main" id="{76950704-2D95-D27A-A99B-0008D18C4F8F}"/>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3" name="Rectangle 93">
              <a:extLst>
                <a:ext uri="{FF2B5EF4-FFF2-40B4-BE49-F238E27FC236}">
                  <a16:creationId xmlns:a16="http://schemas.microsoft.com/office/drawing/2014/main" id="{31BBD1CE-9DE2-0146-90A2-343582EA2986}"/>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4" name="Rectangle 93">
              <a:extLst>
                <a:ext uri="{FF2B5EF4-FFF2-40B4-BE49-F238E27FC236}">
                  <a16:creationId xmlns:a16="http://schemas.microsoft.com/office/drawing/2014/main" id="{9EAA3F96-B8A1-5F34-31FE-300CBDDE0454}"/>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5" name="Rectangle 93">
              <a:extLst>
                <a:ext uri="{FF2B5EF4-FFF2-40B4-BE49-F238E27FC236}">
                  <a16:creationId xmlns:a16="http://schemas.microsoft.com/office/drawing/2014/main" id="{AEC3AE1B-C3EB-75C2-ADA4-A75713387CDF}"/>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6" name="直線コネクタ 25">
              <a:extLst>
                <a:ext uri="{FF2B5EF4-FFF2-40B4-BE49-F238E27FC236}">
                  <a16:creationId xmlns:a16="http://schemas.microsoft.com/office/drawing/2014/main" id="{B53F7639-AEF9-295C-4577-198EE2CD2ACA}"/>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1F44D4E-ADEB-62DA-8527-4EE416EF6B02}"/>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3455A11-01BB-0FB0-7239-94E564CC541B}"/>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37" name="Rectangle 93">
            <a:extLst>
              <a:ext uri="{FF2B5EF4-FFF2-40B4-BE49-F238E27FC236}">
                <a16:creationId xmlns:a16="http://schemas.microsoft.com/office/drawing/2014/main" id="{DB7BDC6F-54C0-FBB0-AA8F-BF28F308DF34}"/>
              </a:ext>
            </a:extLst>
          </p:cNvPr>
          <p:cNvSpPr>
            <a:spLocks noChangeArrowheads="1"/>
          </p:cNvSpPr>
          <p:nvPr/>
        </p:nvSpPr>
        <p:spPr bwMode="auto">
          <a:xfrm>
            <a:off x="3221985" y="621903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6"/>
                </a:solidFill>
              </a:rPr>
              <a:t>1</a:t>
            </a:r>
          </a:p>
        </p:txBody>
      </p:sp>
      <p:grpSp>
        <p:nvGrpSpPr>
          <p:cNvPr id="38" name="グループ化 37">
            <a:extLst>
              <a:ext uri="{FF2B5EF4-FFF2-40B4-BE49-F238E27FC236}">
                <a16:creationId xmlns:a16="http://schemas.microsoft.com/office/drawing/2014/main" id="{A81674E2-91D4-1C1F-17CB-6655CAAE892C}"/>
              </a:ext>
            </a:extLst>
          </p:cNvPr>
          <p:cNvGrpSpPr/>
          <p:nvPr/>
        </p:nvGrpSpPr>
        <p:grpSpPr>
          <a:xfrm>
            <a:off x="3221985" y="4869374"/>
            <a:ext cx="2431102" cy="1890379"/>
            <a:chOff x="3041983" y="3789004"/>
            <a:chExt cx="2431102" cy="1890379"/>
          </a:xfrm>
        </p:grpSpPr>
        <p:cxnSp>
          <p:nvCxnSpPr>
            <p:cNvPr id="39" name="直線コネクタ 38">
              <a:extLst>
                <a:ext uri="{FF2B5EF4-FFF2-40B4-BE49-F238E27FC236}">
                  <a16:creationId xmlns:a16="http://schemas.microsoft.com/office/drawing/2014/main" id="{53549BB3-687C-918C-1B98-6615BC3F7A4F}"/>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3793B8-C9F6-5199-66EE-2EBECB2FAD07}"/>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Rectangle 93">
              <a:extLst>
                <a:ext uri="{FF2B5EF4-FFF2-40B4-BE49-F238E27FC236}">
                  <a16:creationId xmlns:a16="http://schemas.microsoft.com/office/drawing/2014/main" id="{C68537BD-2DA8-0CBF-904F-E01B4B20600B}"/>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5" name="正方形/長方形 44">
              <a:extLst>
                <a:ext uri="{FF2B5EF4-FFF2-40B4-BE49-F238E27FC236}">
                  <a16:creationId xmlns:a16="http://schemas.microsoft.com/office/drawing/2014/main" id="{308AC55B-2A90-37EF-B6DC-8E3B9FA27813}"/>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6" name="円/楕円 69">
              <a:extLst>
                <a:ext uri="{FF2B5EF4-FFF2-40B4-BE49-F238E27FC236}">
                  <a16:creationId xmlns:a16="http://schemas.microsoft.com/office/drawing/2014/main" id="{04C88224-2FA0-0CDE-9CE2-4AECC0D7BE73}"/>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7" name="直線コネクタ 46">
              <a:extLst>
                <a:ext uri="{FF2B5EF4-FFF2-40B4-BE49-F238E27FC236}">
                  <a16:creationId xmlns:a16="http://schemas.microsoft.com/office/drawing/2014/main" id="{7C8C726E-FCFB-3B90-17E6-8309452ED6AA}"/>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827048A3-3D8F-0611-59A2-B47E9FC7F292}"/>
                </a:ext>
              </a:extLst>
            </p:cNvPr>
            <p:cNvGrpSpPr/>
            <p:nvPr/>
          </p:nvGrpSpPr>
          <p:grpSpPr>
            <a:xfrm>
              <a:off x="3851992" y="4599013"/>
              <a:ext cx="360004" cy="720007"/>
              <a:chOff x="3131985" y="5049018"/>
              <a:chExt cx="180002" cy="437056"/>
            </a:xfrm>
          </p:grpSpPr>
          <p:grpSp>
            <p:nvGrpSpPr>
              <p:cNvPr id="61" name="グループ化 60">
                <a:extLst>
                  <a:ext uri="{FF2B5EF4-FFF2-40B4-BE49-F238E27FC236}">
                    <a16:creationId xmlns:a16="http://schemas.microsoft.com/office/drawing/2014/main" id="{AA5D82C3-B3EE-53A2-1574-CB3E6A262029}"/>
                  </a:ext>
                </a:extLst>
              </p:cNvPr>
              <p:cNvGrpSpPr/>
              <p:nvPr/>
            </p:nvGrpSpPr>
            <p:grpSpPr>
              <a:xfrm>
                <a:off x="3131985" y="5139021"/>
                <a:ext cx="180002" cy="254126"/>
                <a:chOff x="3131984" y="5191944"/>
                <a:chExt cx="270003" cy="201854"/>
              </a:xfrm>
            </p:grpSpPr>
            <p:sp>
              <p:nvSpPr>
                <p:cNvPr id="64" name="Freeform 42">
                  <a:extLst>
                    <a:ext uri="{FF2B5EF4-FFF2-40B4-BE49-F238E27FC236}">
                      <a16:creationId xmlns:a16="http://schemas.microsoft.com/office/drawing/2014/main" id="{381EB1E9-3A90-22BB-5977-AAA74B87BBD0}"/>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5" name="Freeform 42">
                  <a:extLst>
                    <a:ext uri="{FF2B5EF4-FFF2-40B4-BE49-F238E27FC236}">
                      <a16:creationId xmlns:a16="http://schemas.microsoft.com/office/drawing/2014/main" id="{87552BB2-2661-A2CB-4189-586DC7FE9FA9}"/>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6" name="Freeform 42">
                  <a:extLst>
                    <a:ext uri="{FF2B5EF4-FFF2-40B4-BE49-F238E27FC236}">
                      <a16:creationId xmlns:a16="http://schemas.microsoft.com/office/drawing/2014/main" id="{9E83E2E6-2B59-7673-2499-FEEC1B23E1F7}"/>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7" name="Freeform 42">
                  <a:extLst>
                    <a:ext uri="{FF2B5EF4-FFF2-40B4-BE49-F238E27FC236}">
                      <a16:creationId xmlns:a16="http://schemas.microsoft.com/office/drawing/2014/main" id="{370FF0D3-1378-31BD-4A67-304C9C5F0615}"/>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62" name="直線コネクタ 61">
                <a:extLst>
                  <a:ext uri="{FF2B5EF4-FFF2-40B4-BE49-F238E27FC236}">
                    <a16:creationId xmlns:a16="http://schemas.microsoft.com/office/drawing/2014/main" id="{E32FB739-CE2A-8EA8-37F2-9BFEFBF74D15}"/>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AF101A8-C57E-C498-1AAC-72EF427D7BE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9" name="直線コネクタ 48">
              <a:extLst>
                <a:ext uri="{FF2B5EF4-FFF2-40B4-BE49-F238E27FC236}">
                  <a16:creationId xmlns:a16="http://schemas.microsoft.com/office/drawing/2014/main" id="{713CBEF6-8D78-D3F7-ACE4-81AAFE3A07B0}"/>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B01B814-86E8-9BCE-7B20-4814638CFD8A}"/>
                </a:ext>
              </a:extLst>
            </p:cNvPr>
            <p:cNvCxnSpPr>
              <a:cxnSpLocks/>
              <a:endCxn id="51" idx="4"/>
            </p:cNvCxnSpPr>
            <p:nvPr/>
          </p:nvCxnSpPr>
          <p:spPr>
            <a:xfrm>
              <a:off x="4572000" y="4779015"/>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1" name="円/楕円 68">
              <a:extLst>
                <a:ext uri="{FF2B5EF4-FFF2-40B4-BE49-F238E27FC236}">
                  <a16:creationId xmlns:a16="http://schemas.microsoft.com/office/drawing/2014/main" id="{EF16EBE7-65C9-2933-6CF4-C16B3045DEB2}"/>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2" name="直線コネクタ 51">
              <a:extLst>
                <a:ext uri="{FF2B5EF4-FFF2-40B4-BE49-F238E27FC236}">
                  <a16:creationId xmlns:a16="http://schemas.microsoft.com/office/drawing/2014/main" id="{BF41A05C-AA5D-D4A8-933A-46A0DB139671}"/>
                </a:ext>
              </a:extLst>
            </p:cNvPr>
            <p:cNvCxnSpPr>
              <a:cxnSpLocks/>
              <a:endCxn id="46"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2584A07-AF5F-BC89-D6B9-03A4E1EB4BF5}"/>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4" name="Rectangle 93">
              <a:extLst>
                <a:ext uri="{FF2B5EF4-FFF2-40B4-BE49-F238E27FC236}">
                  <a16:creationId xmlns:a16="http://schemas.microsoft.com/office/drawing/2014/main" id="{A7DAC1D6-FF4B-E1A8-FA0E-7FFC878EA3EB}"/>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5" name="Rectangle 93">
              <a:extLst>
                <a:ext uri="{FF2B5EF4-FFF2-40B4-BE49-F238E27FC236}">
                  <a16:creationId xmlns:a16="http://schemas.microsoft.com/office/drawing/2014/main" id="{B14686D2-15B8-0407-D3AD-47368EAC8028}"/>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56" name="Rectangle 93">
              <a:extLst>
                <a:ext uri="{FF2B5EF4-FFF2-40B4-BE49-F238E27FC236}">
                  <a16:creationId xmlns:a16="http://schemas.microsoft.com/office/drawing/2014/main" id="{F0DEDFDB-55ED-2E20-74B4-B480393566F9}"/>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57" name="Rectangle 93">
              <a:extLst>
                <a:ext uri="{FF2B5EF4-FFF2-40B4-BE49-F238E27FC236}">
                  <a16:creationId xmlns:a16="http://schemas.microsoft.com/office/drawing/2014/main" id="{A5C056B7-AEEE-35A4-CC66-0728436D3464}"/>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58" name="直線コネクタ 57">
              <a:extLst>
                <a:ext uri="{FF2B5EF4-FFF2-40B4-BE49-F238E27FC236}">
                  <a16:creationId xmlns:a16="http://schemas.microsoft.com/office/drawing/2014/main" id="{8CFE5C2C-B439-A144-083E-EAFCDA995D78}"/>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69EF1AD-60CF-7519-DC48-74512FC2E8E3}"/>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7715BAE-588C-77BD-2A34-6A3B40BB7317}"/>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0" name="コンテンツ プレースホルダー 2">
            <a:extLst>
              <a:ext uri="{FF2B5EF4-FFF2-40B4-BE49-F238E27FC236}">
                <a16:creationId xmlns:a16="http://schemas.microsoft.com/office/drawing/2014/main" id="{AC95C320-FE38-7E57-BD68-449D317F22C6}"/>
              </a:ext>
            </a:extLst>
          </p:cNvPr>
          <p:cNvSpPr txBox="1">
            <a:spLocks/>
          </p:cNvSpPr>
          <p:nvPr/>
        </p:nvSpPr>
        <p:spPr bwMode="auto">
          <a:xfrm>
            <a:off x="701957" y="4059007"/>
            <a:ext cx="9180101" cy="3600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G </a:t>
            </a:r>
            <a:r>
              <a:rPr lang="ja-JP" altLang="en-US" kern="0" dirty="0"/>
              <a:t>が高電位（</a:t>
            </a:r>
            <a:r>
              <a:rPr lang="en-US" altLang="ja-JP" kern="0" dirty="0"/>
              <a:t>= 1</a:t>
            </a:r>
            <a:r>
              <a:rPr lang="ja-JP" altLang="en-US" kern="0" dirty="0"/>
              <a:t>）→ スイッチ </a:t>
            </a:r>
            <a:r>
              <a:rPr lang="en-US" altLang="ja-JP" kern="0" dirty="0"/>
              <a:t>OFF </a:t>
            </a:r>
          </a:p>
          <a:p>
            <a:pPr lvl="1"/>
            <a:r>
              <a:rPr lang="en-US" altLang="ja-JP" kern="0" dirty="0"/>
              <a:t>B~G </a:t>
            </a:r>
            <a:r>
              <a:rPr lang="ja-JP" altLang="en-US" kern="0" dirty="0"/>
              <a:t>間に電位差がないのでコイルが動作せず</a:t>
            </a:r>
            <a:endParaRPr lang="en-US" kern="0" dirty="0"/>
          </a:p>
        </p:txBody>
      </p:sp>
    </p:spTree>
    <p:extLst>
      <p:ext uri="{BB962C8B-B14F-4D97-AF65-F5344CB8AC3E}">
        <p14:creationId xmlns:p14="http://schemas.microsoft.com/office/powerpoint/2010/main" val="245396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rPr>
              <a:t>RISC-</a:t>
            </a:r>
            <a:r>
              <a:rPr lang="en-US" altLang="ja-JP" b="0" i="0" dirty="0">
                <a:solidFill>
                  <a:srgbClr val="000000"/>
                </a:solidFill>
                <a:effectLst/>
                <a:latin typeface="Meiryo" panose="020B0604030504040204" pitchFamily="50" charset="-128"/>
                <a:ea typeface="Meiryo" panose="020B0604030504040204" pitchFamily="50" charset="-128"/>
              </a:rPr>
              <a:t>Ⅴ</a:t>
            </a:r>
            <a:r>
              <a:rPr lang="ja-JP" altLang="en-US" b="0" i="0" dirty="0">
                <a:solidFill>
                  <a:srgbClr val="000000"/>
                </a:solidFill>
                <a:effectLst/>
                <a:latin typeface="Meiryo" panose="020B0604030504040204" pitchFamily="50" charset="-128"/>
                <a:ea typeface="Meiryo" panose="020B0604030504040204" pitchFamily="50" charset="-128"/>
              </a:rPr>
              <a:t>では、演算命令以外の命令も全て</a:t>
            </a:r>
            <a:r>
              <a:rPr lang="en-US" altLang="ja-JP" b="0" i="0" dirty="0">
                <a:solidFill>
                  <a:srgbClr val="000000"/>
                </a:solidFill>
                <a:effectLst/>
                <a:latin typeface="Meiryo" panose="020B0604030504040204" pitchFamily="50" charset="-128"/>
              </a:rPr>
              <a:t>R,I,S,U</a:t>
            </a:r>
            <a:r>
              <a:rPr lang="ja-JP" altLang="en-US" b="0" i="0" dirty="0">
                <a:solidFill>
                  <a:srgbClr val="000000"/>
                </a:solidFill>
                <a:effectLst/>
                <a:latin typeface="Meiryo" panose="020B0604030504040204" pitchFamily="50" charset="-128"/>
                <a:ea typeface="Meiryo" panose="020B0604030504040204" pitchFamily="50" charset="-128"/>
              </a:rPr>
              <a:t>のうちどのタイプでエンコーディングされるか決まっており、</a:t>
            </a:r>
            <a:r>
              <a:rPr lang="en-US" altLang="ja-JP" b="0" i="0" dirty="0">
                <a:solidFill>
                  <a:srgbClr val="000000"/>
                </a:solidFill>
                <a:effectLst/>
                <a:latin typeface="Meiryo" panose="020B0604030504040204" pitchFamily="50" charset="-128"/>
              </a:rPr>
              <a:t>opcode</a:t>
            </a:r>
            <a:r>
              <a:rPr lang="ja-JP" altLang="en-US" b="0" i="0" dirty="0">
                <a:solidFill>
                  <a:srgbClr val="000000"/>
                </a:solidFill>
                <a:effectLst/>
                <a:latin typeface="Meiryo" panose="020B0604030504040204" pitchFamily="50" charset="-128"/>
                <a:ea typeface="Meiryo" panose="020B0604030504040204" pitchFamily="50" charset="-128"/>
              </a:rPr>
              <a:t>部分からはタイプを判別した上で何の命令かをある程度まで絞ることができ、その</a:t>
            </a:r>
            <a:r>
              <a:rPr lang="en-US" altLang="ja-JP" b="0" i="0" dirty="0">
                <a:solidFill>
                  <a:srgbClr val="000000"/>
                </a:solidFill>
                <a:effectLst/>
                <a:latin typeface="Meiryo" panose="020B0604030504040204" pitchFamily="50" charset="-128"/>
              </a:rPr>
              <a:t>opcode</a:t>
            </a:r>
            <a:r>
              <a:rPr lang="ja-JP" altLang="en-US" b="0" i="0" dirty="0">
                <a:solidFill>
                  <a:srgbClr val="000000"/>
                </a:solidFill>
                <a:effectLst/>
                <a:latin typeface="Meiryo" panose="020B0604030504040204" pitchFamily="50" charset="-128"/>
                <a:ea typeface="Meiryo" panose="020B0604030504040204" pitchFamily="50" charset="-128"/>
              </a:rPr>
              <a:t>部分を持つ命令が</a:t>
            </a:r>
            <a:r>
              <a:rPr lang="en-US" altLang="ja-JP" b="0" i="0" dirty="0">
                <a:solidFill>
                  <a:srgbClr val="000000"/>
                </a:solidFill>
                <a:effectLst/>
                <a:latin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つしかない場合を除いて、</a:t>
            </a:r>
            <a:r>
              <a:rPr lang="en-US" altLang="ja-JP" b="0" i="0" dirty="0" err="1">
                <a:solidFill>
                  <a:srgbClr val="000000"/>
                </a:solidFill>
                <a:effectLst/>
                <a:latin typeface="Meiryo" panose="020B0604030504040204" pitchFamily="50" charset="-128"/>
              </a:rPr>
              <a:t>funct</a:t>
            </a:r>
            <a:r>
              <a:rPr lang="ja-JP" altLang="en-US" b="0" i="0" dirty="0">
                <a:solidFill>
                  <a:srgbClr val="000000"/>
                </a:solidFill>
                <a:effectLst/>
                <a:latin typeface="Meiryo" panose="020B0604030504040204" pitchFamily="50" charset="-128"/>
                <a:ea typeface="Meiryo" panose="020B0604030504040204" pitchFamily="50" charset="-128"/>
              </a:rPr>
              <a:t>部分で何の命令かが確定するという理解で正しいでしょうか。</a:t>
            </a:r>
            <a:br>
              <a:rPr lang="ja-JP" altLang="en-US" dirty="0"/>
            </a:br>
            <a:endParaRPr kumimoji="1" lang="en-US" dirty="0"/>
          </a:p>
        </p:txBody>
      </p:sp>
    </p:spTree>
    <p:extLst>
      <p:ext uri="{BB962C8B-B14F-4D97-AF65-F5344CB8AC3E}">
        <p14:creationId xmlns:p14="http://schemas.microsoft.com/office/powerpoint/2010/main" val="4191223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P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268976"/>
            <a:ext cx="8280092" cy="900010"/>
          </a:xfrm>
        </p:spPr>
        <p:txBody>
          <a:bodyPr/>
          <a:lstStyle/>
          <a:p>
            <a:r>
              <a:rPr kumimoji="1" lang="ja-JP" altLang="en-US" dirty="0"/>
              <a:t>左の省略系として右のように描く</a:t>
            </a:r>
            <a:endParaRPr kumimoji="1" lang="en-US" altLang="ja-JP" dirty="0"/>
          </a:p>
          <a:p>
            <a:pPr lvl="1"/>
            <a:r>
              <a:rPr kumimoji="1" lang="en-US" altLang="ja-JP" dirty="0"/>
              <a:t>G</a:t>
            </a:r>
            <a:r>
              <a:rPr lang="en-US" altLang="ja-JP" dirty="0"/>
              <a:t> </a:t>
            </a:r>
            <a:r>
              <a:rPr lang="ja-JP" altLang="en-US" dirty="0"/>
              <a:t>のところに白丸があるのが </a:t>
            </a:r>
            <a:r>
              <a:rPr lang="en-US" altLang="ja-JP" dirty="0"/>
              <a:t>N </a:t>
            </a:r>
            <a:r>
              <a:rPr lang="ja-JP" altLang="en-US" dirty="0"/>
              <a:t>型との描き方の違い</a:t>
            </a:r>
            <a:endParaRPr kumimoji="1" lang="en-US" altLang="ja-JP"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aphicFrame>
        <p:nvGraphicFramePr>
          <p:cNvPr id="29" name="Group 383">
            <a:extLst>
              <a:ext uri="{FF2B5EF4-FFF2-40B4-BE49-F238E27FC236}">
                <a16:creationId xmlns:a16="http://schemas.microsoft.com/office/drawing/2014/main" id="{28A148CA-9AAE-EEAE-B253-D118670C70A2}"/>
              </a:ext>
            </a:extLst>
          </p:cNvPr>
          <p:cNvGraphicFramePr>
            <a:graphicFrameLocks/>
          </p:cNvGraphicFramePr>
          <p:nvPr>
            <p:extLst>
              <p:ext uri="{D42A27DB-BD31-4B8C-83A1-F6EECF244321}">
                <p14:modId xmlns:p14="http://schemas.microsoft.com/office/powerpoint/2010/main" val="2604721729"/>
              </p:ext>
            </p:extLst>
          </p:nvPr>
        </p:nvGraphicFramePr>
        <p:xfrm>
          <a:off x="4211996" y="486901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 name="グループ化 23">
            <a:extLst>
              <a:ext uri="{FF2B5EF4-FFF2-40B4-BE49-F238E27FC236}">
                <a16:creationId xmlns:a16="http://schemas.microsoft.com/office/drawing/2014/main" id="{9DE2D13F-7626-D2AE-211C-8755CCB2C87A}"/>
              </a:ext>
            </a:extLst>
          </p:cNvPr>
          <p:cNvGrpSpPr/>
          <p:nvPr/>
        </p:nvGrpSpPr>
        <p:grpSpPr>
          <a:xfrm>
            <a:off x="1781969" y="2619349"/>
            <a:ext cx="2431102" cy="1890379"/>
            <a:chOff x="3041983" y="3789004"/>
            <a:chExt cx="2431102" cy="1890379"/>
          </a:xfrm>
        </p:grpSpPr>
        <p:cxnSp>
          <p:nvCxnSpPr>
            <p:cNvPr id="32" name="直線コネクタ 31">
              <a:extLst>
                <a:ext uri="{FF2B5EF4-FFF2-40B4-BE49-F238E27FC236}">
                  <a16:creationId xmlns:a16="http://schemas.microsoft.com/office/drawing/2014/main" id="{F02C3CA8-B00B-0250-FD9A-715909383907}"/>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04FFD18-DD55-C032-2ADF-9A4ED0B49E8B}"/>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2" name="Rectangle 93">
              <a:extLst>
                <a:ext uri="{FF2B5EF4-FFF2-40B4-BE49-F238E27FC236}">
                  <a16:creationId xmlns:a16="http://schemas.microsoft.com/office/drawing/2014/main" id="{AC7EEC5B-4441-CFD2-CC55-3A8515C98DB3}"/>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3" name="正方形/長方形 42">
              <a:extLst>
                <a:ext uri="{FF2B5EF4-FFF2-40B4-BE49-F238E27FC236}">
                  <a16:creationId xmlns:a16="http://schemas.microsoft.com/office/drawing/2014/main" id="{FFB80C57-B1EF-7FF9-54F1-683B80FE05C2}"/>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4" name="円/楕円 69">
              <a:extLst>
                <a:ext uri="{FF2B5EF4-FFF2-40B4-BE49-F238E27FC236}">
                  <a16:creationId xmlns:a16="http://schemas.microsoft.com/office/drawing/2014/main" id="{FFDB2FBE-8F5E-3CB7-9F19-B8900D52BD87}"/>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5" name="直線コネクタ 44">
              <a:extLst>
                <a:ext uri="{FF2B5EF4-FFF2-40B4-BE49-F238E27FC236}">
                  <a16:creationId xmlns:a16="http://schemas.microsoft.com/office/drawing/2014/main" id="{C779E84C-8E35-D15F-0BEC-4E3220D2135C}"/>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97BBC831-E6EF-4912-27FE-CEAD42454F33}"/>
                </a:ext>
              </a:extLst>
            </p:cNvPr>
            <p:cNvGrpSpPr/>
            <p:nvPr/>
          </p:nvGrpSpPr>
          <p:grpSpPr>
            <a:xfrm>
              <a:off x="3851992" y="4599013"/>
              <a:ext cx="360004" cy="720007"/>
              <a:chOff x="3131985" y="5049018"/>
              <a:chExt cx="180002" cy="437056"/>
            </a:xfrm>
          </p:grpSpPr>
          <p:grpSp>
            <p:nvGrpSpPr>
              <p:cNvPr id="69" name="グループ化 68">
                <a:extLst>
                  <a:ext uri="{FF2B5EF4-FFF2-40B4-BE49-F238E27FC236}">
                    <a16:creationId xmlns:a16="http://schemas.microsoft.com/office/drawing/2014/main" id="{443A3CB1-AF90-8DC5-DC34-995F0EBF956C}"/>
                  </a:ext>
                </a:extLst>
              </p:cNvPr>
              <p:cNvGrpSpPr/>
              <p:nvPr/>
            </p:nvGrpSpPr>
            <p:grpSpPr>
              <a:xfrm>
                <a:off x="3131985" y="5139021"/>
                <a:ext cx="180002" cy="254126"/>
                <a:chOff x="3131984" y="5191944"/>
                <a:chExt cx="270003" cy="201854"/>
              </a:xfrm>
            </p:grpSpPr>
            <p:sp>
              <p:nvSpPr>
                <p:cNvPr id="74" name="Freeform 42">
                  <a:extLst>
                    <a:ext uri="{FF2B5EF4-FFF2-40B4-BE49-F238E27FC236}">
                      <a16:creationId xmlns:a16="http://schemas.microsoft.com/office/drawing/2014/main" id="{5947B35B-6096-FFDA-6EE7-8E9D75FAA967}"/>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5" name="Freeform 42">
                  <a:extLst>
                    <a:ext uri="{FF2B5EF4-FFF2-40B4-BE49-F238E27FC236}">
                      <a16:creationId xmlns:a16="http://schemas.microsoft.com/office/drawing/2014/main" id="{9D411C44-92A5-6C6C-458B-3AE9CAB7F174}"/>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6" name="Freeform 42">
                  <a:extLst>
                    <a:ext uri="{FF2B5EF4-FFF2-40B4-BE49-F238E27FC236}">
                      <a16:creationId xmlns:a16="http://schemas.microsoft.com/office/drawing/2014/main" id="{3C371CDD-34EC-3454-0EEB-765539ED1838}"/>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8" name="Freeform 42">
                  <a:extLst>
                    <a:ext uri="{FF2B5EF4-FFF2-40B4-BE49-F238E27FC236}">
                      <a16:creationId xmlns:a16="http://schemas.microsoft.com/office/drawing/2014/main" id="{D66CD7DC-4A6B-BEC0-ED0A-D448ECC9FCE4}"/>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70" name="直線コネクタ 69">
                <a:extLst>
                  <a:ext uri="{FF2B5EF4-FFF2-40B4-BE49-F238E27FC236}">
                    <a16:creationId xmlns:a16="http://schemas.microsoft.com/office/drawing/2014/main" id="{93C0B0F2-86AC-DECE-3765-D38115CF0F85}"/>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A5914E39-C0A7-229C-5AF4-620FA09B35F6}"/>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7" name="直線コネクタ 46">
              <a:extLst>
                <a:ext uri="{FF2B5EF4-FFF2-40B4-BE49-F238E27FC236}">
                  <a16:creationId xmlns:a16="http://schemas.microsoft.com/office/drawing/2014/main" id="{97EF21A9-BC7B-A772-572A-7C6A30EB68E4}"/>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EFF6283-3F18-3BCC-2735-6C630F8E69FF}"/>
                </a:ext>
              </a:extLst>
            </p:cNvPr>
            <p:cNvCxnSpPr>
              <a:cxnSpLocks/>
              <a:endCxn id="50"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0" name="円/楕円 68">
              <a:extLst>
                <a:ext uri="{FF2B5EF4-FFF2-40B4-BE49-F238E27FC236}">
                  <a16:creationId xmlns:a16="http://schemas.microsoft.com/office/drawing/2014/main" id="{22D40220-F0F1-B5AA-4406-F0B9208E6AE1}"/>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89C35317-7D49-4072-8FD0-AB22F7450DD9}"/>
                </a:ext>
              </a:extLst>
            </p:cNvPr>
            <p:cNvCxnSpPr>
              <a:cxnSpLocks/>
              <a:endCxn id="4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6AAD31B-3589-5476-F326-4E7ED0D06C05}"/>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4" name="Rectangle 93">
              <a:extLst>
                <a:ext uri="{FF2B5EF4-FFF2-40B4-BE49-F238E27FC236}">
                  <a16:creationId xmlns:a16="http://schemas.microsoft.com/office/drawing/2014/main" id="{336AC6D2-F6A3-FDF0-845F-50DEBCBC7FBE}"/>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5" name="Rectangle 93">
              <a:extLst>
                <a:ext uri="{FF2B5EF4-FFF2-40B4-BE49-F238E27FC236}">
                  <a16:creationId xmlns:a16="http://schemas.microsoft.com/office/drawing/2014/main" id="{D8CCB555-BB58-C415-3BBC-5245582DBA65}"/>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61" name="Rectangle 93">
              <a:extLst>
                <a:ext uri="{FF2B5EF4-FFF2-40B4-BE49-F238E27FC236}">
                  <a16:creationId xmlns:a16="http://schemas.microsoft.com/office/drawing/2014/main" id="{3C4F5428-10F1-4053-80DE-587ABF571A80}"/>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5" name="Rectangle 93">
              <a:extLst>
                <a:ext uri="{FF2B5EF4-FFF2-40B4-BE49-F238E27FC236}">
                  <a16:creationId xmlns:a16="http://schemas.microsoft.com/office/drawing/2014/main" id="{592F5C67-C681-95DA-3C06-EE3700A9C120}"/>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6" name="直線コネクタ 65">
              <a:extLst>
                <a:ext uri="{FF2B5EF4-FFF2-40B4-BE49-F238E27FC236}">
                  <a16:creationId xmlns:a16="http://schemas.microsoft.com/office/drawing/2014/main" id="{6C036EFE-9887-1620-9D5C-3A8AA3F23F25}"/>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2277C0C-C01C-D82E-0A99-5EB5569E9FD9}"/>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4C3163DF-45EE-1A75-E467-B6C0B89C5CE8}"/>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2699522-877F-7354-EFED-D8DD0AC6835D}"/>
              </a:ext>
            </a:extLst>
          </p:cNvPr>
          <p:cNvGrpSpPr/>
          <p:nvPr/>
        </p:nvGrpSpPr>
        <p:grpSpPr>
          <a:xfrm>
            <a:off x="5202007" y="2708992"/>
            <a:ext cx="1531092" cy="1440374"/>
            <a:chOff x="5202007" y="2708992"/>
            <a:chExt cx="1531092" cy="1440374"/>
          </a:xfrm>
        </p:grpSpPr>
        <p:grpSp>
          <p:nvGrpSpPr>
            <p:cNvPr id="31" name="グループ化 30">
              <a:extLst>
                <a:ext uri="{FF2B5EF4-FFF2-40B4-BE49-F238E27FC236}">
                  <a16:creationId xmlns:a16="http://schemas.microsoft.com/office/drawing/2014/main" id="{979102F4-D96C-21AE-DDA5-D303E779121F}"/>
                </a:ext>
              </a:extLst>
            </p:cNvPr>
            <p:cNvGrpSpPr/>
            <p:nvPr/>
          </p:nvGrpSpPr>
          <p:grpSpPr>
            <a:xfrm>
              <a:off x="5202007" y="2708992"/>
              <a:ext cx="1531092" cy="1440374"/>
              <a:chOff x="5202007" y="3068996"/>
              <a:chExt cx="1531092" cy="1440374"/>
            </a:xfrm>
          </p:grpSpPr>
          <p:sp>
            <p:nvSpPr>
              <p:cNvPr id="77" name="正方形/長方形 76">
                <a:extLst>
                  <a:ext uri="{FF2B5EF4-FFF2-40B4-BE49-F238E27FC236}">
                    <a16:creationId xmlns:a16="http://schemas.microsoft.com/office/drawing/2014/main" id="{8191A662-0875-0B7E-ECDB-6E4CB416E6D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5" name="円/楕円 69">
                <a:extLst>
                  <a:ext uri="{FF2B5EF4-FFF2-40B4-BE49-F238E27FC236}">
                    <a16:creationId xmlns:a16="http://schemas.microsoft.com/office/drawing/2014/main" id="{595B7D01-DF2E-05E6-DB06-28CEB3E075A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6" name="直線コネクタ 35">
                <a:extLst>
                  <a:ext uri="{FF2B5EF4-FFF2-40B4-BE49-F238E27FC236}">
                    <a16:creationId xmlns:a16="http://schemas.microsoft.com/office/drawing/2014/main" id="{4C42C92D-8645-9A14-FAC8-B8C6CE029CDA}"/>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B60195C-6A3D-E7C1-3585-CF25B1CE2179}"/>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8232BB8B-03D3-D17E-B034-9F5C6D43FFFA}"/>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D8880597-9986-0289-FF1C-41D727394666}"/>
                  </a:ext>
                </a:extLst>
              </p:cNvPr>
              <p:cNvCxnSpPr>
                <a:cxnSpLocks/>
                <a:endCxn id="3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B14EFEF-E622-8979-F1EE-B6ED2BE813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045EDB31-5420-83EB-4F47-DF580918B61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2" name="Rectangle 93">
                <a:extLst>
                  <a:ext uri="{FF2B5EF4-FFF2-40B4-BE49-F238E27FC236}">
                    <a16:creationId xmlns:a16="http://schemas.microsoft.com/office/drawing/2014/main" id="{EF1A29CA-5692-DFDB-47D9-EC74234E9D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3" name="Rectangle 93">
                <a:extLst>
                  <a:ext uri="{FF2B5EF4-FFF2-40B4-BE49-F238E27FC236}">
                    <a16:creationId xmlns:a16="http://schemas.microsoft.com/office/drawing/2014/main" id="{357C4F85-DFA8-A9B7-0A77-DD6FE0D3C9D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4" name="直線コネクタ 63">
                <a:extLst>
                  <a:ext uri="{FF2B5EF4-FFF2-40B4-BE49-F238E27FC236}">
                    <a16:creationId xmlns:a16="http://schemas.microsoft.com/office/drawing/2014/main" id="{99F7A64B-2A0F-1A54-14CC-850E653D61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91D7330-5CBA-DC70-78E4-4CF6B6A5A63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9" name="円/楕円 69">
              <a:extLst>
                <a:ext uri="{FF2B5EF4-FFF2-40B4-BE49-F238E27FC236}">
                  <a16:creationId xmlns:a16="http://schemas.microsoft.com/office/drawing/2014/main" id="{938BBB58-5AEC-A513-1242-9CFC3987A788}"/>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2" name="コネクタ: 曲線 81">
            <a:extLst>
              <a:ext uri="{FF2B5EF4-FFF2-40B4-BE49-F238E27FC236}">
                <a16:creationId xmlns:a16="http://schemas.microsoft.com/office/drawing/2014/main" id="{30E9498C-19E9-B229-8D48-F834A9D9E16E}"/>
              </a:ext>
            </a:extLst>
          </p:cNvPr>
          <p:cNvCxnSpPr>
            <a:cxnSpLocks/>
          </p:cNvCxnSpPr>
          <p:nvPr/>
        </p:nvCxnSpPr>
        <p:spPr bwMode="auto">
          <a:xfrm rot="16200000" flipH="1">
            <a:off x="3780010" y="1538998"/>
            <a:ext cx="1260000" cy="2340000"/>
          </a:xfrm>
          <a:prstGeom prst="curvedConnector3">
            <a:avLst/>
          </a:prstGeom>
          <a:noFill/>
          <a:ln w="952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2694511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12E4A-FE2E-5220-C4AC-78FF3A4EB4A3}"/>
              </a:ext>
            </a:extLst>
          </p:cNvPr>
          <p:cNvSpPr>
            <a:spLocks noGrp="1"/>
          </p:cNvSpPr>
          <p:nvPr>
            <p:ph type="title"/>
          </p:nvPr>
        </p:nvSpPr>
        <p:spPr/>
        <p:txBody>
          <a:bodyPr/>
          <a:lstStyle/>
          <a:p>
            <a:r>
              <a:rPr kumimoji="1" lang="en-US" altLang="ja-JP" dirty="0"/>
              <a:t>P</a:t>
            </a:r>
            <a:r>
              <a:rPr kumimoji="1" lang="en-US" dirty="0"/>
              <a:t> </a:t>
            </a:r>
            <a:r>
              <a:rPr kumimoji="1" lang="ja-JP" altLang="en-US" dirty="0"/>
              <a:t>型と </a:t>
            </a:r>
            <a:r>
              <a:rPr kumimoji="1" lang="en-US" altLang="ja-JP" dirty="0"/>
              <a:t>N </a:t>
            </a:r>
            <a:r>
              <a:rPr kumimoji="1" lang="ja-JP" altLang="en-US" dirty="0"/>
              <a:t>型のまとめ</a:t>
            </a:r>
            <a:endParaRPr kumimoji="1" lang="en-US" dirty="0"/>
          </a:p>
        </p:txBody>
      </p:sp>
      <p:sp>
        <p:nvSpPr>
          <p:cNvPr id="74" name="コンテンツ プレースホルダー 73">
            <a:extLst>
              <a:ext uri="{FF2B5EF4-FFF2-40B4-BE49-F238E27FC236}">
                <a16:creationId xmlns:a16="http://schemas.microsoft.com/office/drawing/2014/main" id="{13AE580E-0DE3-8C22-2E92-7F7074A83ACE}"/>
              </a:ext>
            </a:extLst>
          </p:cNvPr>
          <p:cNvSpPr>
            <a:spLocks noGrp="1"/>
          </p:cNvSpPr>
          <p:nvPr>
            <p:ph sz="quarter" idx="10"/>
          </p:nvPr>
        </p:nvSpPr>
        <p:spPr>
          <a:xfrm>
            <a:off x="611956" y="1088973"/>
            <a:ext cx="8280092" cy="990011"/>
          </a:xfrm>
        </p:spPr>
        <p:txBody>
          <a:bodyPr/>
          <a:lstStyle/>
          <a:p>
            <a:r>
              <a:rPr lang="en-US" altLang="ja-JP" dirty="0"/>
              <a:t>P </a:t>
            </a:r>
            <a:r>
              <a:rPr lang="ja-JP" altLang="en-US" dirty="0"/>
              <a:t>型と </a:t>
            </a:r>
            <a:r>
              <a:rPr lang="en-US" altLang="ja-JP" dirty="0"/>
              <a:t>N </a:t>
            </a:r>
            <a:r>
              <a:rPr lang="ja-JP" altLang="en-US" dirty="0"/>
              <a:t>型の違い：</a:t>
            </a:r>
            <a:endParaRPr lang="en-US" altLang="ja-JP" dirty="0"/>
          </a:p>
          <a:p>
            <a:pPr lvl="1"/>
            <a:r>
              <a:rPr lang="en-US" altLang="ja-JP" dirty="0"/>
              <a:t>P </a:t>
            </a:r>
            <a:r>
              <a:rPr lang="ja-JP" altLang="en-US" dirty="0"/>
              <a:t>型では </a:t>
            </a:r>
            <a:r>
              <a:rPr lang="en-US" altLang="ja-JP" dirty="0"/>
              <a:t>G </a:t>
            </a:r>
            <a:r>
              <a:rPr lang="ja-JP" altLang="en-US" dirty="0"/>
              <a:t>が </a:t>
            </a:r>
            <a:r>
              <a:rPr lang="en-US" altLang="ja-JP" dirty="0"/>
              <a:t>0 </a:t>
            </a:r>
            <a:r>
              <a:rPr lang="ja-JP" altLang="en-US" dirty="0"/>
              <a:t>の時 </a:t>
            </a:r>
            <a:r>
              <a:rPr lang="en-US" altLang="ja-JP" dirty="0"/>
              <a:t>ON</a:t>
            </a:r>
            <a:r>
              <a:rPr lang="ja-JP" altLang="en-US" dirty="0"/>
              <a:t>，</a:t>
            </a:r>
            <a:r>
              <a:rPr lang="en-US" altLang="ja-JP" dirty="0"/>
              <a:t>N </a:t>
            </a:r>
            <a:r>
              <a:rPr lang="ja-JP" altLang="en-US" dirty="0"/>
              <a:t>型は </a:t>
            </a:r>
            <a:r>
              <a:rPr lang="en-US" altLang="ja-JP" dirty="0"/>
              <a:t>G </a:t>
            </a:r>
            <a:r>
              <a:rPr lang="ja-JP" altLang="en-US" dirty="0"/>
              <a:t>が </a:t>
            </a:r>
            <a:r>
              <a:rPr lang="en-US" altLang="ja-JP" dirty="0"/>
              <a:t>1 </a:t>
            </a:r>
            <a:r>
              <a:rPr lang="ja-JP" altLang="en-US" dirty="0"/>
              <a:t>のとき </a:t>
            </a:r>
            <a:r>
              <a:rPr lang="en-US" altLang="ja-JP" dirty="0"/>
              <a:t>ON </a:t>
            </a:r>
            <a:r>
              <a:rPr lang="ja-JP" altLang="en-US" dirty="0"/>
              <a:t>で逆</a:t>
            </a:r>
            <a:endParaRPr lang="en-US" altLang="ja-JP" dirty="0"/>
          </a:p>
          <a:p>
            <a:pPr lvl="1"/>
            <a:r>
              <a:rPr lang="en-US" altLang="ja-JP" dirty="0"/>
              <a:t>G </a:t>
            </a:r>
            <a:r>
              <a:rPr lang="ja-JP" altLang="en-US" dirty="0"/>
              <a:t>に白丸があるのが </a:t>
            </a:r>
            <a:r>
              <a:rPr lang="en-US" altLang="ja-JP" dirty="0"/>
              <a:t>P </a:t>
            </a:r>
            <a:r>
              <a:rPr lang="ja-JP" altLang="en-US" dirty="0"/>
              <a:t>型，ないのが </a:t>
            </a:r>
            <a:r>
              <a:rPr lang="en-US" altLang="ja-JP" dirty="0"/>
              <a:t>N </a:t>
            </a:r>
            <a:r>
              <a:rPr lang="ja-JP" altLang="en-US" dirty="0"/>
              <a:t>型</a:t>
            </a:r>
            <a:endParaRPr lang="en-US" dirty="0"/>
          </a:p>
        </p:txBody>
      </p:sp>
      <p:graphicFrame>
        <p:nvGraphicFramePr>
          <p:cNvPr id="88" name="Group 383">
            <a:extLst>
              <a:ext uri="{FF2B5EF4-FFF2-40B4-BE49-F238E27FC236}">
                <a16:creationId xmlns:a16="http://schemas.microsoft.com/office/drawing/2014/main" id="{98F62C4B-867C-9B2A-4C5B-F68DF987ED12}"/>
              </a:ext>
            </a:extLst>
          </p:cNvPr>
          <p:cNvGraphicFramePr>
            <a:graphicFrameLocks/>
          </p:cNvGraphicFramePr>
          <p:nvPr>
            <p:extLst>
              <p:ext uri="{D42A27DB-BD31-4B8C-83A1-F6EECF244321}">
                <p14:modId xmlns:p14="http://schemas.microsoft.com/office/powerpoint/2010/main" val="370225610"/>
              </p:ext>
            </p:extLst>
          </p:nvPr>
        </p:nvGraphicFramePr>
        <p:xfrm>
          <a:off x="6732024" y="2798635"/>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89" name="グループ化 88">
            <a:extLst>
              <a:ext uri="{FF2B5EF4-FFF2-40B4-BE49-F238E27FC236}">
                <a16:creationId xmlns:a16="http://schemas.microsoft.com/office/drawing/2014/main" id="{3ACC75CE-193E-A25E-536B-79A1CC54C60E}"/>
              </a:ext>
            </a:extLst>
          </p:cNvPr>
          <p:cNvGrpSpPr/>
          <p:nvPr/>
        </p:nvGrpSpPr>
        <p:grpSpPr>
          <a:xfrm>
            <a:off x="1061961" y="2258629"/>
            <a:ext cx="2431102" cy="1890379"/>
            <a:chOff x="3041983" y="3789004"/>
            <a:chExt cx="2431102" cy="1890379"/>
          </a:xfrm>
        </p:grpSpPr>
        <p:cxnSp>
          <p:nvCxnSpPr>
            <p:cNvPr id="90" name="直線コネクタ 89">
              <a:extLst>
                <a:ext uri="{FF2B5EF4-FFF2-40B4-BE49-F238E27FC236}">
                  <a16:creationId xmlns:a16="http://schemas.microsoft.com/office/drawing/2014/main" id="{CAD72414-06D4-17A2-9963-0F187E9AD303}"/>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8540C88-AFC9-6BCC-1527-9A58CFA0AEE7}"/>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Rectangle 93">
              <a:extLst>
                <a:ext uri="{FF2B5EF4-FFF2-40B4-BE49-F238E27FC236}">
                  <a16:creationId xmlns:a16="http://schemas.microsoft.com/office/drawing/2014/main" id="{9DB52627-9B15-D7B3-3630-64C4C1983478}"/>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93" name="正方形/長方形 92">
              <a:extLst>
                <a:ext uri="{FF2B5EF4-FFF2-40B4-BE49-F238E27FC236}">
                  <a16:creationId xmlns:a16="http://schemas.microsoft.com/office/drawing/2014/main" id="{1353F563-3094-F3D5-7D93-2291758CA8F2}"/>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94" name="円/楕円 69">
              <a:extLst>
                <a:ext uri="{FF2B5EF4-FFF2-40B4-BE49-F238E27FC236}">
                  <a16:creationId xmlns:a16="http://schemas.microsoft.com/office/drawing/2014/main" id="{A3357176-2B59-AE9F-B26F-895ABE9E09BA}"/>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5" name="直線コネクタ 94">
              <a:extLst>
                <a:ext uri="{FF2B5EF4-FFF2-40B4-BE49-F238E27FC236}">
                  <a16:creationId xmlns:a16="http://schemas.microsoft.com/office/drawing/2014/main" id="{59905182-C6CC-A795-69F6-A9819F36EC31}"/>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F37C8728-36F6-CCE8-8588-1D0BF4781234}"/>
                </a:ext>
              </a:extLst>
            </p:cNvPr>
            <p:cNvGrpSpPr/>
            <p:nvPr/>
          </p:nvGrpSpPr>
          <p:grpSpPr>
            <a:xfrm>
              <a:off x="3851992" y="4599013"/>
              <a:ext cx="360004" cy="720007"/>
              <a:chOff x="3131985" y="5049018"/>
              <a:chExt cx="180002" cy="437056"/>
            </a:xfrm>
          </p:grpSpPr>
          <p:grpSp>
            <p:nvGrpSpPr>
              <p:cNvPr id="109" name="グループ化 108">
                <a:extLst>
                  <a:ext uri="{FF2B5EF4-FFF2-40B4-BE49-F238E27FC236}">
                    <a16:creationId xmlns:a16="http://schemas.microsoft.com/office/drawing/2014/main" id="{BB947E73-E210-5436-F9DD-6BC6E1CAE424}"/>
                  </a:ext>
                </a:extLst>
              </p:cNvPr>
              <p:cNvGrpSpPr/>
              <p:nvPr/>
            </p:nvGrpSpPr>
            <p:grpSpPr>
              <a:xfrm>
                <a:off x="3131985" y="5139021"/>
                <a:ext cx="180002" cy="254126"/>
                <a:chOff x="3131984" y="5191944"/>
                <a:chExt cx="270003" cy="201854"/>
              </a:xfrm>
            </p:grpSpPr>
            <p:sp>
              <p:nvSpPr>
                <p:cNvPr id="112" name="Freeform 42">
                  <a:extLst>
                    <a:ext uri="{FF2B5EF4-FFF2-40B4-BE49-F238E27FC236}">
                      <a16:creationId xmlns:a16="http://schemas.microsoft.com/office/drawing/2014/main" id="{8FFE53D7-42A2-1ABD-F94C-087A1831895F}"/>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3" name="Freeform 42">
                  <a:extLst>
                    <a:ext uri="{FF2B5EF4-FFF2-40B4-BE49-F238E27FC236}">
                      <a16:creationId xmlns:a16="http://schemas.microsoft.com/office/drawing/2014/main" id="{8390D6FF-E3C7-4145-75DD-ABC77AA1FC70}"/>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4" name="Freeform 42">
                  <a:extLst>
                    <a:ext uri="{FF2B5EF4-FFF2-40B4-BE49-F238E27FC236}">
                      <a16:creationId xmlns:a16="http://schemas.microsoft.com/office/drawing/2014/main" id="{7E9CFDDD-2E7B-5C97-B4A3-57C9DD40AAA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5" name="Freeform 42">
                  <a:extLst>
                    <a:ext uri="{FF2B5EF4-FFF2-40B4-BE49-F238E27FC236}">
                      <a16:creationId xmlns:a16="http://schemas.microsoft.com/office/drawing/2014/main" id="{DB95F5B2-A82B-B956-4F5B-34ECC52DD9C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10" name="直線コネクタ 109">
                <a:extLst>
                  <a:ext uri="{FF2B5EF4-FFF2-40B4-BE49-F238E27FC236}">
                    <a16:creationId xmlns:a16="http://schemas.microsoft.com/office/drawing/2014/main" id="{756EF7CF-D211-A2D0-F2E4-2884A0735366}"/>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4BD790B3-1C77-7785-28D2-433B5845F51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97" name="直線コネクタ 96">
              <a:extLst>
                <a:ext uri="{FF2B5EF4-FFF2-40B4-BE49-F238E27FC236}">
                  <a16:creationId xmlns:a16="http://schemas.microsoft.com/office/drawing/2014/main" id="{F133AEED-F3C3-117D-41E5-A94972AC6EB6}"/>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41BC9FA3-5F6C-6A88-7B5D-C984ED233BF0}"/>
                </a:ext>
              </a:extLst>
            </p:cNvPr>
            <p:cNvCxnSpPr>
              <a:cxnSpLocks/>
              <a:endCxn id="99"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9" name="円/楕円 68">
              <a:extLst>
                <a:ext uri="{FF2B5EF4-FFF2-40B4-BE49-F238E27FC236}">
                  <a16:creationId xmlns:a16="http://schemas.microsoft.com/office/drawing/2014/main" id="{592BB001-24B2-E404-35A3-8B1473A14B35}"/>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0" name="直線コネクタ 99">
              <a:extLst>
                <a:ext uri="{FF2B5EF4-FFF2-40B4-BE49-F238E27FC236}">
                  <a16:creationId xmlns:a16="http://schemas.microsoft.com/office/drawing/2014/main" id="{0FE28C34-E4B6-8FB9-2CC5-7CDBC4D09B51}"/>
                </a:ext>
              </a:extLst>
            </p:cNvPr>
            <p:cNvCxnSpPr>
              <a:cxnSpLocks/>
              <a:endCxn id="9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FA4436B5-503C-FD30-EDD6-E2C9A351AB98}"/>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2" name="Rectangle 93">
              <a:extLst>
                <a:ext uri="{FF2B5EF4-FFF2-40B4-BE49-F238E27FC236}">
                  <a16:creationId xmlns:a16="http://schemas.microsoft.com/office/drawing/2014/main" id="{10399B61-0A43-3AFF-7F67-2375FE60752D}"/>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3" name="Rectangle 93">
              <a:extLst>
                <a:ext uri="{FF2B5EF4-FFF2-40B4-BE49-F238E27FC236}">
                  <a16:creationId xmlns:a16="http://schemas.microsoft.com/office/drawing/2014/main" id="{B944501E-31DF-0E6D-0887-C1387D477087}"/>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4" name="Rectangle 93">
              <a:extLst>
                <a:ext uri="{FF2B5EF4-FFF2-40B4-BE49-F238E27FC236}">
                  <a16:creationId xmlns:a16="http://schemas.microsoft.com/office/drawing/2014/main" id="{AF9FF4B8-69D4-2193-D56A-FE9FC6D55BF4}"/>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5" name="Rectangle 93">
              <a:extLst>
                <a:ext uri="{FF2B5EF4-FFF2-40B4-BE49-F238E27FC236}">
                  <a16:creationId xmlns:a16="http://schemas.microsoft.com/office/drawing/2014/main" id="{BE46A745-2FA9-7BC2-8055-C8E29D65FC96}"/>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06" name="直線コネクタ 105">
              <a:extLst>
                <a:ext uri="{FF2B5EF4-FFF2-40B4-BE49-F238E27FC236}">
                  <a16:creationId xmlns:a16="http://schemas.microsoft.com/office/drawing/2014/main" id="{71BD6919-6BE5-9D8D-44AF-523C444FAEEB}"/>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50A5E59-73AB-4A06-6679-99A8FF2383E0}"/>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FF8FA1D-F7B6-4246-9621-2DD733B407A9}"/>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16" name="グループ化 115">
            <a:extLst>
              <a:ext uri="{FF2B5EF4-FFF2-40B4-BE49-F238E27FC236}">
                <a16:creationId xmlns:a16="http://schemas.microsoft.com/office/drawing/2014/main" id="{95D14CC8-0B90-EBD3-10FC-77B44F348069}"/>
              </a:ext>
            </a:extLst>
          </p:cNvPr>
          <p:cNvGrpSpPr/>
          <p:nvPr/>
        </p:nvGrpSpPr>
        <p:grpSpPr>
          <a:xfrm>
            <a:off x="1061961" y="4778657"/>
            <a:ext cx="2430027" cy="1980380"/>
            <a:chOff x="1781969" y="3068996"/>
            <a:chExt cx="2430027" cy="1980380"/>
          </a:xfrm>
        </p:grpSpPr>
        <p:sp>
          <p:nvSpPr>
            <p:cNvPr id="117" name="正方形/長方形 116">
              <a:extLst>
                <a:ext uri="{FF2B5EF4-FFF2-40B4-BE49-F238E27FC236}">
                  <a16:creationId xmlns:a16="http://schemas.microsoft.com/office/drawing/2014/main" id="{BD678E7C-4EAD-CE6C-23A8-9074CAA83C9E}"/>
                </a:ext>
              </a:extLst>
            </p:cNvPr>
            <p:cNvSpPr/>
            <p:nvPr/>
          </p:nvSpPr>
          <p:spPr bwMode="auto">
            <a:xfrm>
              <a:off x="2411976"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18" name="円/楕円 69">
              <a:extLst>
                <a:ext uri="{FF2B5EF4-FFF2-40B4-BE49-F238E27FC236}">
                  <a16:creationId xmlns:a16="http://schemas.microsoft.com/office/drawing/2014/main" id="{ED4BA50F-F4DD-10DA-3407-0287CF3E1545}"/>
                </a:ext>
              </a:extLst>
            </p:cNvPr>
            <p:cNvSpPr/>
            <p:nvPr/>
          </p:nvSpPr>
          <p:spPr>
            <a:xfrm rot="5400000">
              <a:off x="3448243"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19" name="直線コネクタ 118">
              <a:extLst>
                <a:ext uri="{FF2B5EF4-FFF2-40B4-BE49-F238E27FC236}">
                  <a16:creationId xmlns:a16="http://schemas.microsoft.com/office/drawing/2014/main" id="{BFD30F71-C15A-DE8E-AB5B-BC010ABDC17B}"/>
                </a:ext>
              </a:extLst>
            </p:cNvPr>
            <p:cNvCxnSpPr>
              <a:cxnSpLocks/>
            </p:cNvCxnSpPr>
            <p:nvPr/>
          </p:nvCxnSpPr>
          <p:spPr>
            <a:xfrm flipH="1">
              <a:off x="2051972"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4E5C5CAB-6161-7F97-C7B8-0E4DE4B06E8B}"/>
                </a:ext>
              </a:extLst>
            </p:cNvPr>
            <p:cNvGrpSpPr/>
            <p:nvPr/>
          </p:nvGrpSpPr>
          <p:grpSpPr>
            <a:xfrm>
              <a:off x="2591978" y="3429000"/>
              <a:ext cx="360004" cy="720007"/>
              <a:chOff x="3131985" y="5049018"/>
              <a:chExt cx="180002" cy="437056"/>
            </a:xfrm>
          </p:grpSpPr>
          <p:grpSp>
            <p:nvGrpSpPr>
              <p:cNvPr id="139" name="グループ化 138">
                <a:extLst>
                  <a:ext uri="{FF2B5EF4-FFF2-40B4-BE49-F238E27FC236}">
                    <a16:creationId xmlns:a16="http://schemas.microsoft.com/office/drawing/2014/main" id="{47ADFD09-1A85-C441-E712-DF5F68E6D71A}"/>
                  </a:ext>
                </a:extLst>
              </p:cNvPr>
              <p:cNvGrpSpPr/>
              <p:nvPr/>
            </p:nvGrpSpPr>
            <p:grpSpPr>
              <a:xfrm>
                <a:off x="3131985" y="5139021"/>
                <a:ext cx="180002" cy="254126"/>
                <a:chOff x="3131984" y="5191944"/>
                <a:chExt cx="270003" cy="201854"/>
              </a:xfrm>
            </p:grpSpPr>
            <p:sp>
              <p:nvSpPr>
                <p:cNvPr id="142" name="Freeform 42">
                  <a:extLst>
                    <a:ext uri="{FF2B5EF4-FFF2-40B4-BE49-F238E27FC236}">
                      <a16:creationId xmlns:a16="http://schemas.microsoft.com/office/drawing/2014/main" id="{29F3CC17-6D56-2E90-380D-5DE0BDC30B0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3" name="Freeform 42">
                  <a:extLst>
                    <a:ext uri="{FF2B5EF4-FFF2-40B4-BE49-F238E27FC236}">
                      <a16:creationId xmlns:a16="http://schemas.microsoft.com/office/drawing/2014/main" id="{1EB97324-4485-5D3D-FA42-CAD4961F09EB}"/>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4" name="Freeform 42">
                  <a:extLst>
                    <a:ext uri="{FF2B5EF4-FFF2-40B4-BE49-F238E27FC236}">
                      <a16:creationId xmlns:a16="http://schemas.microsoft.com/office/drawing/2014/main" id="{7EFF58AC-C0EA-6E2E-20AB-E246FD819A2A}"/>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5" name="Freeform 42">
                  <a:extLst>
                    <a:ext uri="{FF2B5EF4-FFF2-40B4-BE49-F238E27FC236}">
                      <a16:creationId xmlns:a16="http://schemas.microsoft.com/office/drawing/2014/main" id="{7DE4A70E-AD92-B2F0-B2F3-A008F1BB9CAE}"/>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40" name="直線コネクタ 139">
                <a:extLst>
                  <a:ext uri="{FF2B5EF4-FFF2-40B4-BE49-F238E27FC236}">
                    <a16:creationId xmlns:a16="http://schemas.microsoft.com/office/drawing/2014/main" id="{B990B850-91F8-00A7-1E1B-2F1D5D396529}"/>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BC91E689-C8E1-F377-1D4C-518531BB7BB1}"/>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21" name="直線コネクタ 120">
              <a:extLst>
                <a:ext uri="{FF2B5EF4-FFF2-40B4-BE49-F238E27FC236}">
                  <a16:creationId xmlns:a16="http://schemas.microsoft.com/office/drawing/2014/main" id="{E6A7C64A-A368-1CAA-9C38-5C69AB65DEDB}"/>
                </a:ext>
              </a:extLst>
            </p:cNvPr>
            <p:cNvCxnSpPr>
              <a:cxnSpLocks/>
            </p:cNvCxnSpPr>
            <p:nvPr/>
          </p:nvCxnSpPr>
          <p:spPr>
            <a:xfrm flipH="1">
              <a:off x="2411976"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7F0A5510-BD08-9DD2-213E-072A8DA884DE}"/>
                </a:ext>
              </a:extLst>
            </p:cNvPr>
            <p:cNvCxnSpPr>
              <a:cxnSpLocks/>
              <a:endCxn id="123" idx="4"/>
            </p:cNvCxnSpPr>
            <p:nvPr/>
          </p:nvCxnSpPr>
          <p:spPr>
            <a:xfrm>
              <a:off x="3311986"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3" name="円/楕円 68">
              <a:extLst>
                <a:ext uri="{FF2B5EF4-FFF2-40B4-BE49-F238E27FC236}">
                  <a16:creationId xmlns:a16="http://schemas.microsoft.com/office/drawing/2014/main" id="{929A66B2-4D7A-2E43-B375-6831EE9A5994}"/>
                </a:ext>
              </a:extLst>
            </p:cNvPr>
            <p:cNvSpPr/>
            <p:nvPr/>
          </p:nvSpPr>
          <p:spPr>
            <a:xfrm rot="5400000">
              <a:off x="3445709"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4" name="直線コネクタ 123">
              <a:extLst>
                <a:ext uri="{FF2B5EF4-FFF2-40B4-BE49-F238E27FC236}">
                  <a16:creationId xmlns:a16="http://schemas.microsoft.com/office/drawing/2014/main" id="{589610C9-808A-BD2C-0D09-4F075CD483B1}"/>
                </a:ext>
              </a:extLst>
            </p:cNvPr>
            <p:cNvCxnSpPr>
              <a:cxnSpLocks/>
              <a:endCxn id="118" idx="2"/>
            </p:cNvCxnSpPr>
            <p:nvPr/>
          </p:nvCxnSpPr>
          <p:spPr>
            <a:xfrm>
              <a:off x="3491988"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5A978208-8A4B-35FA-FEC3-A23647411FA5}"/>
                </a:ext>
              </a:extLst>
            </p:cNvPr>
            <p:cNvCxnSpPr>
              <a:cxnSpLocks/>
            </p:cNvCxnSpPr>
            <p:nvPr/>
          </p:nvCxnSpPr>
          <p:spPr>
            <a:xfrm>
              <a:off x="3491988"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6" name="Rectangle 93">
              <a:extLst>
                <a:ext uri="{FF2B5EF4-FFF2-40B4-BE49-F238E27FC236}">
                  <a16:creationId xmlns:a16="http://schemas.microsoft.com/office/drawing/2014/main" id="{A51776E7-696D-8A3E-254A-A00D782ED992}"/>
                </a:ext>
              </a:extLst>
            </p:cNvPr>
            <p:cNvSpPr>
              <a:spLocks noChangeArrowheads="1"/>
            </p:cNvSpPr>
            <p:nvPr/>
          </p:nvSpPr>
          <p:spPr bwMode="auto">
            <a:xfrm>
              <a:off x="2051972"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27" name="Rectangle 93">
              <a:extLst>
                <a:ext uri="{FF2B5EF4-FFF2-40B4-BE49-F238E27FC236}">
                  <a16:creationId xmlns:a16="http://schemas.microsoft.com/office/drawing/2014/main" id="{7ED1C07E-D9EC-72CF-CC41-104FC6887984}"/>
                </a:ext>
              </a:extLst>
            </p:cNvPr>
            <p:cNvSpPr>
              <a:spLocks noChangeArrowheads="1"/>
            </p:cNvSpPr>
            <p:nvPr/>
          </p:nvSpPr>
          <p:spPr bwMode="auto">
            <a:xfrm>
              <a:off x="2051972"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28" name="Rectangle 93">
              <a:extLst>
                <a:ext uri="{FF2B5EF4-FFF2-40B4-BE49-F238E27FC236}">
                  <a16:creationId xmlns:a16="http://schemas.microsoft.com/office/drawing/2014/main" id="{D60566E5-A930-D618-3D31-5E19BEB84F7D}"/>
                </a:ext>
              </a:extLst>
            </p:cNvPr>
            <p:cNvSpPr>
              <a:spLocks noChangeArrowheads="1"/>
            </p:cNvSpPr>
            <p:nvPr/>
          </p:nvSpPr>
          <p:spPr bwMode="auto">
            <a:xfrm>
              <a:off x="3850917"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29" name="Rectangle 93">
              <a:extLst>
                <a:ext uri="{FF2B5EF4-FFF2-40B4-BE49-F238E27FC236}">
                  <a16:creationId xmlns:a16="http://schemas.microsoft.com/office/drawing/2014/main" id="{1FAB49B4-09A4-C89D-136C-1D1DC9C89FB4}"/>
                </a:ext>
              </a:extLst>
            </p:cNvPr>
            <p:cNvSpPr>
              <a:spLocks noChangeArrowheads="1"/>
            </p:cNvSpPr>
            <p:nvPr/>
          </p:nvSpPr>
          <p:spPr bwMode="auto">
            <a:xfrm>
              <a:off x="3850917"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30" name="直線コネクタ 129">
              <a:extLst>
                <a:ext uri="{FF2B5EF4-FFF2-40B4-BE49-F238E27FC236}">
                  <a16:creationId xmlns:a16="http://schemas.microsoft.com/office/drawing/2014/main" id="{673B1C82-7542-15F1-0733-33BEFC132DF1}"/>
                </a:ext>
              </a:extLst>
            </p:cNvPr>
            <p:cNvCxnSpPr>
              <a:cxnSpLocks/>
            </p:cNvCxnSpPr>
            <p:nvPr/>
          </p:nvCxnSpPr>
          <p:spPr>
            <a:xfrm flipH="1">
              <a:off x="3491988"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31" name="グループ化 152">
              <a:extLst>
                <a:ext uri="{FF2B5EF4-FFF2-40B4-BE49-F238E27FC236}">
                  <a16:creationId xmlns:a16="http://schemas.microsoft.com/office/drawing/2014/main" id="{CAFF5ED6-EF28-24DA-CAAC-6952564262B0}"/>
                </a:ext>
              </a:extLst>
            </p:cNvPr>
            <p:cNvGrpSpPr/>
            <p:nvPr/>
          </p:nvGrpSpPr>
          <p:grpSpPr>
            <a:xfrm>
              <a:off x="1961971" y="4599013"/>
              <a:ext cx="180002" cy="90001"/>
              <a:chOff x="3643306" y="4500570"/>
              <a:chExt cx="428628" cy="144464"/>
            </a:xfrm>
          </p:grpSpPr>
          <p:cxnSp>
            <p:nvCxnSpPr>
              <p:cNvPr id="136" name="直線コネクタ 135">
                <a:extLst>
                  <a:ext uri="{FF2B5EF4-FFF2-40B4-BE49-F238E27FC236}">
                    <a16:creationId xmlns:a16="http://schemas.microsoft.com/office/drawing/2014/main" id="{CB8C67DE-0CA3-D6C2-7C26-58C915E952F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7" name="直線コネクタ 136">
                <a:extLst>
                  <a:ext uri="{FF2B5EF4-FFF2-40B4-BE49-F238E27FC236}">
                    <a16:creationId xmlns:a16="http://schemas.microsoft.com/office/drawing/2014/main" id="{9E118613-628E-0FB8-C2F6-8BBA1AEAEDFB}"/>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8" name="直線コネクタ 137">
                <a:extLst>
                  <a:ext uri="{FF2B5EF4-FFF2-40B4-BE49-F238E27FC236}">
                    <a16:creationId xmlns:a16="http://schemas.microsoft.com/office/drawing/2014/main" id="{04B7B6FD-F31A-E2DB-7F6F-1848FA0969D4}"/>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32" name="直線コネクタ 131">
              <a:extLst>
                <a:ext uri="{FF2B5EF4-FFF2-40B4-BE49-F238E27FC236}">
                  <a16:creationId xmlns:a16="http://schemas.microsoft.com/office/drawing/2014/main" id="{E26F5A49-BC52-20B9-A390-D7738576DE90}"/>
                </a:ext>
              </a:extLst>
            </p:cNvPr>
            <p:cNvCxnSpPr>
              <a:cxnSpLocks/>
            </p:cNvCxnSpPr>
            <p:nvPr/>
          </p:nvCxnSpPr>
          <p:spPr>
            <a:xfrm flipH="1">
              <a:off x="2051972"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E5EB6F29-C42A-9D3F-1CD2-F0B5CCA420EC}"/>
                </a:ext>
              </a:extLst>
            </p:cNvPr>
            <p:cNvCxnSpPr>
              <a:cxnSpLocks/>
            </p:cNvCxnSpPr>
            <p:nvPr/>
          </p:nvCxnSpPr>
          <p:spPr>
            <a:xfrm flipV="1">
              <a:off x="2051972"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CC2A513-F729-CB68-E078-F3332360153D}"/>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35" name="Rectangle 93">
              <a:extLst>
                <a:ext uri="{FF2B5EF4-FFF2-40B4-BE49-F238E27FC236}">
                  <a16:creationId xmlns:a16="http://schemas.microsoft.com/office/drawing/2014/main" id="{C30564BC-6651-2ABF-9988-E2887F2DD06E}"/>
                </a:ext>
              </a:extLst>
            </p:cNvPr>
            <p:cNvSpPr>
              <a:spLocks noChangeArrowheads="1"/>
            </p:cNvSpPr>
            <p:nvPr/>
          </p:nvSpPr>
          <p:spPr bwMode="auto">
            <a:xfrm>
              <a:off x="1781969"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146" name="グループ化 145">
            <a:extLst>
              <a:ext uri="{FF2B5EF4-FFF2-40B4-BE49-F238E27FC236}">
                <a16:creationId xmlns:a16="http://schemas.microsoft.com/office/drawing/2014/main" id="{CC7E6CA6-8853-4314-3378-98E0F01BE79C}"/>
              </a:ext>
            </a:extLst>
          </p:cNvPr>
          <p:cNvGrpSpPr/>
          <p:nvPr/>
        </p:nvGrpSpPr>
        <p:grpSpPr>
          <a:xfrm>
            <a:off x="4121995" y="4778657"/>
            <a:ext cx="1531092" cy="1440374"/>
            <a:chOff x="5202007" y="3068996"/>
            <a:chExt cx="1531092" cy="1440374"/>
          </a:xfrm>
        </p:grpSpPr>
        <p:sp>
          <p:nvSpPr>
            <p:cNvPr id="147" name="正方形/長方形 146">
              <a:extLst>
                <a:ext uri="{FF2B5EF4-FFF2-40B4-BE49-F238E27FC236}">
                  <a16:creationId xmlns:a16="http://schemas.microsoft.com/office/drawing/2014/main" id="{4E141899-E225-2F4B-BB52-1360445FC64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8" name="円/楕円 69">
              <a:extLst>
                <a:ext uri="{FF2B5EF4-FFF2-40B4-BE49-F238E27FC236}">
                  <a16:creationId xmlns:a16="http://schemas.microsoft.com/office/drawing/2014/main" id="{600D3A32-988A-0F3E-B57E-7F14969C8DA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49" name="直線コネクタ 148">
              <a:extLst>
                <a:ext uri="{FF2B5EF4-FFF2-40B4-BE49-F238E27FC236}">
                  <a16:creationId xmlns:a16="http://schemas.microsoft.com/office/drawing/2014/main" id="{CE2635B5-3C68-61FC-1474-92F269FC302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61B59BC-5267-04AE-65DD-D54C828225E7}"/>
                </a:ext>
              </a:extLst>
            </p:cNvPr>
            <p:cNvCxnSpPr>
              <a:cxnSpLocks/>
              <a:endCxn id="151"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1" name="円/楕円 68">
              <a:extLst>
                <a:ext uri="{FF2B5EF4-FFF2-40B4-BE49-F238E27FC236}">
                  <a16:creationId xmlns:a16="http://schemas.microsoft.com/office/drawing/2014/main" id="{892EA8D7-F12B-814F-C2D8-F9ECECA97AE3}"/>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2" name="直線コネクタ 151">
              <a:extLst>
                <a:ext uri="{FF2B5EF4-FFF2-40B4-BE49-F238E27FC236}">
                  <a16:creationId xmlns:a16="http://schemas.microsoft.com/office/drawing/2014/main" id="{EE864F98-A751-C916-E4FA-1B6797C1CBCE}"/>
                </a:ext>
              </a:extLst>
            </p:cNvPr>
            <p:cNvCxnSpPr>
              <a:cxnSpLocks/>
              <a:endCxn id="14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51911EE-FA5E-A938-56AF-98831150360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4" name="Rectangle 93">
              <a:extLst>
                <a:ext uri="{FF2B5EF4-FFF2-40B4-BE49-F238E27FC236}">
                  <a16:creationId xmlns:a16="http://schemas.microsoft.com/office/drawing/2014/main" id="{968C3A1F-78A6-B791-C230-0A8C635D936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5" name="Rectangle 93">
              <a:extLst>
                <a:ext uri="{FF2B5EF4-FFF2-40B4-BE49-F238E27FC236}">
                  <a16:creationId xmlns:a16="http://schemas.microsoft.com/office/drawing/2014/main" id="{403DC8B5-C085-9A7C-0330-5339B267438E}"/>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6" name="Rectangle 93">
              <a:extLst>
                <a:ext uri="{FF2B5EF4-FFF2-40B4-BE49-F238E27FC236}">
                  <a16:creationId xmlns:a16="http://schemas.microsoft.com/office/drawing/2014/main" id="{5360BB60-B906-FA1B-183B-2A4B54C0AD9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57" name="直線コネクタ 156">
              <a:extLst>
                <a:ext uri="{FF2B5EF4-FFF2-40B4-BE49-F238E27FC236}">
                  <a16:creationId xmlns:a16="http://schemas.microsoft.com/office/drawing/2014/main" id="{695B64A2-A5CE-BCC1-CAAB-72B4CC6F06C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43CB5E89-514F-B514-F32A-47303D78FE38}"/>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159" name="Group 383">
            <a:extLst>
              <a:ext uri="{FF2B5EF4-FFF2-40B4-BE49-F238E27FC236}">
                <a16:creationId xmlns:a16="http://schemas.microsoft.com/office/drawing/2014/main" id="{3BD41258-3AD6-AE2B-A55C-196DF3A20A86}"/>
              </a:ext>
            </a:extLst>
          </p:cNvPr>
          <p:cNvGraphicFramePr>
            <a:graphicFrameLocks/>
          </p:cNvGraphicFramePr>
          <p:nvPr>
            <p:extLst>
              <p:ext uri="{D42A27DB-BD31-4B8C-83A1-F6EECF244321}">
                <p14:modId xmlns:p14="http://schemas.microsoft.com/office/powerpoint/2010/main" val="1716109084"/>
              </p:ext>
            </p:extLst>
          </p:nvPr>
        </p:nvGraphicFramePr>
        <p:xfrm>
          <a:off x="6732024" y="4868658"/>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75" name="グループ化 174">
            <a:extLst>
              <a:ext uri="{FF2B5EF4-FFF2-40B4-BE49-F238E27FC236}">
                <a16:creationId xmlns:a16="http://schemas.microsoft.com/office/drawing/2014/main" id="{70E40F74-A137-0E69-570D-7FB66CC234E0}"/>
              </a:ext>
            </a:extLst>
          </p:cNvPr>
          <p:cNvGrpSpPr/>
          <p:nvPr/>
        </p:nvGrpSpPr>
        <p:grpSpPr>
          <a:xfrm>
            <a:off x="4121995" y="2708992"/>
            <a:ext cx="1531092" cy="1440374"/>
            <a:chOff x="5202007" y="2708992"/>
            <a:chExt cx="1531092" cy="1440374"/>
          </a:xfrm>
        </p:grpSpPr>
        <p:grpSp>
          <p:nvGrpSpPr>
            <p:cNvPr id="176" name="グループ化 175">
              <a:extLst>
                <a:ext uri="{FF2B5EF4-FFF2-40B4-BE49-F238E27FC236}">
                  <a16:creationId xmlns:a16="http://schemas.microsoft.com/office/drawing/2014/main" id="{25127F68-3A4B-1C6C-EA2A-A159460C85B4}"/>
                </a:ext>
              </a:extLst>
            </p:cNvPr>
            <p:cNvGrpSpPr/>
            <p:nvPr/>
          </p:nvGrpSpPr>
          <p:grpSpPr>
            <a:xfrm>
              <a:off x="5202007" y="2708992"/>
              <a:ext cx="1531092" cy="1440374"/>
              <a:chOff x="5202007" y="3068996"/>
              <a:chExt cx="1531092" cy="1440374"/>
            </a:xfrm>
          </p:grpSpPr>
          <p:sp>
            <p:nvSpPr>
              <p:cNvPr id="178" name="正方形/長方形 177">
                <a:extLst>
                  <a:ext uri="{FF2B5EF4-FFF2-40B4-BE49-F238E27FC236}">
                    <a16:creationId xmlns:a16="http://schemas.microsoft.com/office/drawing/2014/main" id="{EA594EAD-5526-6353-16E7-05B5B15EE2F4}"/>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79" name="円/楕円 69">
                <a:extLst>
                  <a:ext uri="{FF2B5EF4-FFF2-40B4-BE49-F238E27FC236}">
                    <a16:creationId xmlns:a16="http://schemas.microsoft.com/office/drawing/2014/main" id="{6632A975-1F0D-3173-E21D-F16656F0ABE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0" name="直線コネクタ 179">
                <a:extLst>
                  <a:ext uri="{FF2B5EF4-FFF2-40B4-BE49-F238E27FC236}">
                    <a16:creationId xmlns:a16="http://schemas.microsoft.com/office/drawing/2014/main" id="{FD66C0F4-C538-3A88-7989-57162868230D}"/>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BF816A18-3A3C-2030-6775-B5AA2219837C}"/>
                  </a:ext>
                </a:extLst>
              </p:cNvPr>
              <p:cNvCxnSpPr>
                <a:cxnSpLocks/>
                <a:endCxn id="18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2" name="円/楕円 68">
                <a:extLst>
                  <a:ext uri="{FF2B5EF4-FFF2-40B4-BE49-F238E27FC236}">
                    <a16:creationId xmlns:a16="http://schemas.microsoft.com/office/drawing/2014/main" id="{615B6818-7118-EDBC-4337-C67527E8B7D5}"/>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3" name="直線コネクタ 182">
                <a:extLst>
                  <a:ext uri="{FF2B5EF4-FFF2-40B4-BE49-F238E27FC236}">
                    <a16:creationId xmlns:a16="http://schemas.microsoft.com/office/drawing/2014/main" id="{F1945EFE-97E5-14E9-2D0F-0D13BED3808B}"/>
                  </a:ext>
                </a:extLst>
              </p:cNvPr>
              <p:cNvCxnSpPr>
                <a:cxnSpLocks/>
                <a:endCxn id="17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EFFAFF0-1C6A-28BE-B3DE-2F37A31A7CB2}"/>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5" name="Rectangle 93">
                <a:extLst>
                  <a:ext uri="{FF2B5EF4-FFF2-40B4-BE49-F238E27FC236}">
                    <a16:creationId xmlns:a16="http://schemas.microsoft.com/office/drawing/2014/main" id="{060D4439-6FE8-B7F7-9DF7-4E07F2B863E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86" name="Rectangle 93">
                <a:extLst>
                  <a:ext uri="{FF2B5EF4-FFF2-40B4-BE49-F238E27FC236}">
                    <a16:creationId xmlns:a16="http://schemas.microsoft.com/office/drawing/2014/main" id="{C8515DAB-204D-4E18-CF55-7FF64866A0D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87" name="Rectangle 93">
                <a:extLst>
                  <a:ext uri="{FF2B5EF4-FFF2-40B4-BE49-F238E27FC236}">
                    <a16:creationId xmlns:a16="http://schemas.microsoft.com/office/drawing/2014/main" id="{6CB5095F-9128-D168-D265-4303A0A655B1}"/>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88" name="直線コネクタ 187">
                <a:extLst>
                  <a:ext uri="{FF2B5EF4-FFF2-40B4-BE49-F238E27FC236}">
                    <a16:creationId xmlns:a16="http://schemas.microsoft.com/office/drawing/2014/main" id="{C3B4EDD0-4053-094E-B220-08E20325C3FC}"/>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FED498CA-3F54-E241-EFB7-C94611F4366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177" name="円/楕円 69">
              <a:extLst>
                <a:ext uri="{FF2B5EF4-FFF2-40B4-BE49-F238E27FC236}">
                  <a16:creationId xmlns:a16="http://schemas.microsoft.com/office/drawing/2014/main" id="{2F9912FF-6F8E-5ADF-1E3F-A62C806B051F}"/>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57914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12E4A-FE2E-5220-C4AC-78FF3A4EB4A3}"/>
              </a:ext>
            </a:extLst>
          </p:cNvPr>
          <p:cNvSpPr>
            <a:spLocks noGrp="1"/>
          </p:cNvSpPr>
          <p:nvPr>
            <p:ph type="title"/>
          </p:nvPr>
        </p:nvSpPr>
        <p:spPr/>
        <p:txBody>
          <a:bodyPr/>
          <a:lstStyle/>
          <a:p>
            <a:r>
              <a:rPr lang="en-US" altLang="ja-JP" dirty="0"/>
              <a:t>P </a:t>
            </a:r>
            <a:r>
              <a:rPr lang="ja-JP" altLang="en-US" dirty="0"/>
              <a:t>と </a:t>
            </a:r>
            <a:r>
              <a:rPr lang="en-US" altLang="ja-JP" dirty="0"/>
              <a:t>N </a:t>
            </a:r>
            <a:r>
              <a:rPr lang="ja-JP" altLang="en-US" dirty="0"/>
              <a:t>が，どっちかどっちだかわからない？</a:t>
            </a:r>
            <a:endParaRPr lang="en-US" altLang="ja-JP" dirty="0"/>
          </a:p>
        </p:txBody>
      </p:sp>
      <p:sp>
        <p:nvSpPr>
          <p:cNvPr id="74" name="コンテンツ プレースホルダー 73">
            <a:extLst>
              <a:ext uri="{FF2B5EF4-FFF2-40B4-BE49-F238E27FC236}">
                <a16:creationId xmlns:a16="http://schemas.microsoft.com/office/drawing/2014/main" id="{13AE580E-0DE3-8C22-2E92-7F7074A83ACE}"/>
              </a:ext>
            </a:extLst>
          </p:cNvPr>
          <p:cNvSpPr>
            <a:spLocks noGrp="1"/>
          </p:cNvSpPr>
          <p:nvPr>
            <p:ph sz="quarter" idx="10"/>
          </p:nvPr>
        </p:nvSpPr>
        <p:spPr>
          <a:xfrm>
            <a:off x="611956" y="1088973"/>
            <a:ext cx="8280092" cy="990011"/>
          </a:xfrm>
        </p:spPr>
        <p:txBody>
          <a:bodyPr anchor="t"/>
          <a:lstStyle/>
          <a:p>
            <a:r>
              <a:rPr lang="ja-JP" altLang="en-US" dirty="0"/>
              <a:t>論理回路では白丸は反転を表す</a:t>
            </a:r>
            <a:endParaRPr lang="en-US" altLang="ja-JP" dirty="0"/>
          </a:p>
          <a:p>
            <a:pPr lvl="1"/>
            <a:r>
              <a:rPr lang="ja-JP" altLang="en-US" dirty="0"/>
              <a:t>白丸なしの </a:t>
            </a:r>
            <a:r>
              <a:rPr lang="en-US" altLang="ja-JP" dirty="0"/>
              <a:t>N</a:t>
            </a:r>
            <a:r>
              <a:rPr lang="ja-JP" altLang="en-US" dirty="0"/>
              <a:t>型は１で </a:t>
            </a:r>
            <a:r>
              <a:rPr lang="en-US" altLang="ja-JP" dirty="0"/>
              <a:t>ON </a:t>
            </a:r>
            <a:r>
              <a:rPr lang="ja-JP" altLang="en-US" dirty="0"/>
              <a:t>，０で </a:t>
            </a:r>
            <a:r>
              <a:rPr lang="en-US" altLang="ja-JP" dirty="0"/>
              <a:t>OFF</a:t>
            </a:r>
          </a:p>
          <a:p>
            <a:pPr lvl="1"/>
            <a:r>
              <a:rPr lang="ja-JP" altLang="en-US" dirty="0"/>
              <a:t>白丸があったらそこで反転するので </a:t>
            </a:r>
            <a:r>
              <a:rPr lang="en-US" altLang="ja-JP" dirty="0"/>
              <a:t>0 </a:t>
            </a:r>
            <a:r>
              <a:rPr lang="ja-JP" altLang="en-US" dirty="0"/>
              <a:t>で </a:t>
            </a:r>
            <a:r>
              <a:rPr lang="en-US" altLang="ja-JP" dirty="0"/>
              <a:t>ON </a:t>
            </a:r>
            <a:br>
              <a:rPr lang="en-US" altLang="ja-JP" dirty="0"/>
            </a:br>
            <a:r>
              <a:rPr lang="ja-JP" altLang="en-US" dirty="0"/>
              <a:t>･･･と憶えると良いかもしれない</a:t>
            </a:r>
            <a:endParaRPr lang="en-US" dirty="0"/>
          </a:p>
        </p:txBody>
      </p:sp>
      <p:graphicFrame>
        <p:nvGraphicFramePr>
          <p:cNvPr id="88" name="Group 383">
            <a:extLst>
              <a:ext uri="{FF2B5EF4-FFF2-40B4-BE49-F238E27FC236}">
                <a16:creationId xmlns:a16="http://schemas.microsoft.com/office/drawing/2014/main" id="{98F62C4B-867C-9B2A-4C5B-F68DF987ED12}"/>
              </a:ext>
            </a:extLst>
          </p:cNvPr>
          <p:cNvGraphicFramePr>
            <a:graphicFrameLocks/>
          </p:cNvGraphicFramePr>
          <p:nvPr>
            <p:extLst>
              <p:ext uri="{D42A27DB-BD31-4B8C-83A1-F6EECF244321}">
                <p14:modId xmlns:p14="http://schemas.microsoft.com/office/powerpoint/2010/main" val="3557692018"/>
              </p:ext>
            </p:extLst>
          </p:nvPr>
        </p:nvGraphicFramePr>
        <p:xfrm>
          <a:off x="5112006" y="306899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46" name="グループ化 145">
            <a:extLst>
              <a:ext uri="{FF2B5EF4-FFF2-40B4-BE49-F238E27FC236}">
                <a16:creationId xmlns:a16="http://schemas.microsoft.com/office/drawing/2014/main" id="{CC7E6CA6-8853-4314-3378-98E0F01BE79C}"/>
              </a:ext>
            </a:extLst>
          </p:cNvPr>
          <p:cNvGrpSpPr/>
          <p:nvPr/>
        </p:nvGrpSpPr>
        <p:grpSpPr>
          <a:xfrm>
            <a:off x="2501977" y="5049018"/>
            <a:ext cx="1531092" cy="1440374"/>
            <a:chOff x="5202007" y="3068996"/>
            <a:chExt cx="1531092" cy="1440374"/>
          </a:xfrm>
        </p:grpSpPr>
        <p:sp>
          <p:nvSpPr>
            <p:cNvPr id="147" name="正方形/長方形 146">
              <a:extLst>
                <a:ext uri="{FF2B5EF4-FFF2-40B4-BE49-F238E27FC236}">
                  <a16:creationId xmlns:a16="http://schemas.microsoft.com/office/drawing/2014/main" id="{4E141899-E225-2F4B-BB52-1360445FC64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8" name="円/楕円 69">
              <a:extLst>
                <a:ext uri="{FF2B5EF4-FFF2-40B4-BE49-F238E27FC236}">
                  <a16:creationId xmlns:a16="http://schemas.microsoft.com/office/drawing/2014/main" id="{600D3A32-988A-0F3E-B57E-7F14969C8DA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49" name="直線コネクタ 148">
              <a:extLst>
                <a:ext uri="{FF2B5EF4-FFF2-40B4-BE49-F238E27FC236}">
                  <a16:creationId xmlns:a16="http://schemas.microsoft.com/office/drawing/2014/main" id="{CE2635B5-3C68-61FC-1474-92F269FC302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61B59BC-5267-04AE-65DD-D54C828225E7}"/>
                </a:ext>
              </a:extLst>
            </p:cNvPr>
            <p:cNvCxnSpPr>
              <a:cxnSpLocks/>
              <a:endCxn id="151"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1" name="円/楕円 68">
              <a:extLst>
                <a:ext uri="{FF2B5EF4-FFF2-40B4-BE49-F238E27FC236}">
                  <a16:creationId xmlns:a16="http://schemas.microsoft.com/office/drawing/2014/main" id="{892EA8D7-F12B-814F-C2D8-F9ECECA97AE3}"/>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2" name="直線コネクタ 151">
              <a:extLst>
                <a:ext uri="{FF2B5EF4-FFF2-40B4-BE49-F238E27FC236}">
                  <a16:creationId xmlns:a16="http://schemas.microsoft.com/office/drawing/2014/main" id="{EE864F98-A751-C916-E4FA-1B6797C1CBCE}"/>
                </a:ext>
              </a:extLst>
            </p:cNvPr>
            <p:cNvCxnSpPr>
              <a:cxnSpLocks/>
              <a:endCxn id="14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51911EE-FA5E-A938-56AF-98831150360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4" name="Rectangle 93">
              <a:extLst>
                <a:ext uri="{FF2B5EF4-FFF2-40B4-BE49-F238E27FC236}">
                  <a16:creationId xmlns:a16="http://schemas.microsoft.com/office/drawing/2014/main" id="{968C3A1F-78A6-B791-C230-0A8C635D936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5" name="Rectangle 93">
              <a:extLst>
                <a:ext uri="{FF2B5EF4-FFF2-40B4-BE49-F238E27FC236}">
                  <a16:creationId xmlns:a16="http://schemas.microsoft.com/office/drawing/2014/main" id="{403DC8B5-C085-9A7C-0330-5339B267438E}"/>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6" name="Rectangle 93">
              <a:extLst>
                <a:ext uri="{FF2B5EF4-FFF2-40B4-BE49-F238E27FC236}">
                  <a16:creationId xmlns:a16="http://schemas.microsoft.com/office/drawing/2014/main" id="{5360BB60-B906-FA1B-183B-2A4B54C0AD9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57" name="直線コネクタ 156">
              <a:extLst>
                <a:ext uri="{FF2B5EF4-FFF2-40B4-BE49-F238E27FC236}">
                  <a16:creationId xmlns:a16="http://schemas.microsoft.com/office/drawing/2014/main" id="{695B64A2-A5CE-BCC1-CAAB-72B4CC6F06C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43CB5E89-514F-B514-F32A-47303D78FE38}"/>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159" name="Group 383">
            <a:extLst>
              <a:ext uri="{FF2B5EF4-FFF2-40B4-BE49-F238E27FC236}">
                <a16:creationId xmlns:a16="http://schemas.microsoft.com/office/drawing/2014/main" id="{3BD41258-3AD6-AE2B-A55C-196DF3A20A86}"/>
              </a:ext>
            </a:extLst>
          </p:cNvPr>
          <p:cNvGraphicFramePr>
            <a:graphicFrameLocks/>
          </p:cNvGraphicFramePr>
          <p:nvPr>
            <p:extLst>
              <p:ext uri="{D42A27DB-BD31-4B8C-83A1-F6EECF244321}">
                <p14:modId xmlns:p14="http://schemas.microsoft.com/office/powerpoint/2010/main" val="273878604"/>
              </p:ext>
            </p:extLst>
          </p:nvPr>
        </p:nvGraphicFramePr>
        <p:xfrm>
          <a:off x="5112006" y="5139019"/>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Rectangle 93">
            <a:extLst>
              <a:ext uri="{FF2B5EF4-FFF2-40B4-BE49-F238E27FC236}">
                <a16:creationId xmlns:a16="http://schemas.microsoft.com/office/drawing/2014/main" id="{C012B7A3-4143-89D2-A014-1C5C0DD2793A}"/>
              </a:ext>
            </a:extLst>
          </p:cNvPr>
          <p:cNvSpPr>
            <a:spLocks noChangeArrowheads="1"/>
          </p:cNvSpPr>
          <p:nvPr/>
        </p:nvSpPr>
        <p:spPr bwMode="auto">
          <a:xfrm>
            <a:off x="1601967" y="351900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P </a:t>
            </a:r>
            <a:r>
              <a:rPr lang="ja-JP" altLang="en-US" b="0" i="0" dirty="0">
                <a:latin typeface="+mj-lt"/>
              </a:rPr>
              <a:t>型</a:t>
            </a:r>
            <a:endParaRPr lang="en-US" altLang="ja-JP" dirty="0"/>
          </a:p>
        </p:txBody>
      </p:sp>
      <p:sp>
        <p:nvSpPr>
          <p:cNvPr id="4" name="Rectangle 93">
            <a:extLst>
              <a:ext uri="{FF2B5EF4-FFF2-40B4-BE49-F238E27FC236}">
                <a16:creationId xmlns:a16="http://schemas.microsoft.com/office/drawing/2014/main" id="{F4BFB046-7FCD-865D-761B-A18E37E560DF}"/>
              </a:ext>
            </a:extLst>
          </p:cNvPr>
          <p:cNvSpPr>
            <a:spLocks noChangeArrowheads="1"/>
          </p:cNvSpPr>
          <p:nvPr/>
        </p:nvSpPr>
        <p:spPr bwMode="auto">
          <a:xfrm>
            <a:off x="1601967" y="5679025"/>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N </a:t>
            </a:r>
            <a:r>
              <a:rPr lang="ja-JP" altLang="en-US" b="0" i="0" dirty="0">
                <a:latin typeface="+mj-lt"/>
              </a:rPr>
              <a:t>型</a:t>
            </a:r>
            <a:endParaRPr lang="en-US" altLang="ja-JP" dirty="0"/>
          </a:p>
        </p:txBody>
      </p:sp>
      <p:grpSp>
        <p:nvGrpSpPr>
          <p:cNvPr id="5" name="グループ化 4">
            <a:extLst>
              <a:ext uri="{FF2B5EF4-FFF2-40B4-BE49-F238E27FC236}">
                <a16:creationId xmlns:a16="http://schemas.microsoft.com/office/drawing/2014/main" id="{C7872D9C-0F93-A6B1-1398-616EEFD2856A}"/>
              </a:ext>
            </a:extLst>
          </p:cNvPr>
          <p:cNvGrpSpPr/>
          <p:nvPr/>
        </p:nvGrpSpPr>
        <p:grpSpPr>
          <a:xfrm>
            <a:off x="2501977" y="3068996"/>
            <a:ext cx="1531092" cy="1440374"/>
            <a:chOff x="5202007" y="2708992"/>
            <a:chExt cx="1531092" cy="1440374"/>
          </a:xfrm>
        </p:grpSpPr>
        <p:grpSp>
          <p:nvGrpSpPr>
            <p:cNvPr id="6" name="グループ化 5">
              <a:extLst>
                <a:ext uri="{FF2B5EF4-FFF2-40B4-BE49-F238E27FC236}">
                  <a16:creationId xmlns:a16="http://schemas.microsoft.com/office/drawing/2014/main" id="{90EB1ACE-EA0D-31A7-8E8A-71CD04B5FA9D}"/>
                </a:ext>
              </a:extLst>
            </p:cNvPr>
            <p:cNvGrpSpPr/>
            <p:nvPr/>
          </p:nvGrpSpPr>
          <p:grpSpPr>
            <a:xfrm>
              <a:off x="5202007" y="2708992"/>
              <a:ext cx="1531092" cy="1440374"/>
              <a:chOff x="5202007" y="3068996"/>
              <a:chExt cx="1531092" cy="1440374"/>
            </a:xfrm>
          </p:grpSpPr>
          <p:sp>
            <p:nvSpPr>
              <p:cNvPr id="8" name="正方形/長方形 7">
                <a:extLst>
                  <a:ext uri="{FF2B5EF4-FFF2-40B4-BE49-F238E27FC236}">
                    <a16:creationId xmlns:a16="http://schemas.microsoft.com/office/drawing/2014/main" id="{C36F5242-5F1D-C983-A2A8-939C17ED9B3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9" name="円/楕円 69">
                <a:extLst>
                  <a:ext uri="{FF2B5EF4-FFF2-40B4-BE49-F238E27FC236}">
                    <a16:creationId xmlns:a16="http://schemas.microsoft.com/office/drawing/2014/main" id="{8344B2EE-2AAE-B9AC-BADC-7D9C851630DA}"/>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92B6BB9F-E5C1-6506-6797-180D4A44B059}"/>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808941D-DB09-DF9D-B496-05A373DC0A90}"/>
                  </a:ext>
                </a:extLst>
              </p:cNvPr>
              <p:cNvCxnSpPr>
                <a:cxnSpLocks/>
                <a:endCxn id="1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 name="円/楕円 68">
                <a:extLst>
                  <a:ext uri="{FF2B5EF4-FFF2-40B4-BE49-F238E27FC236}">
                    <a16:creationId xmlns:a16="http://schemas.microsoft.com/office/drawing/2014/main" id="{FFEB6709-5234-C6AF-7E29-117F869C1BC5}"/>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3" name="直線コネクタ 12">
                <a:extLst>
                  <a:ext uri="{FF2B5EF4-FFF2-40B4-BE49-F238E27FC236}">
                    <a16:creationId xmlns:a16="http://schemas.microsoft.com/office/drawing/2014/main" id="{FC4B33E7-93F7-1F86-C52B-C520EC0F6AE9}"/>
                  </a:ext>
                </a:extLst>
              </p:cNvPr>
              <p:cNvCxnSpPr>
                <a:cxnSpLocks/>
                <a:endCxn id="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B63FF0A-D2A0-0F0A-DB21-C79F3412E0E1}"/>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 name="Rectangle 93">
                <a:extLst>
                  <a:ext uri="{FF2B5EF4-FFF2-40B4-BE49-F238E27FC236}">
                    <a16:creationId xmlns:a16="http://schemas.microsoft.com/office/drawing/2014/main" id="{0E548F21-DA52-ABF6-94AB-AD6FAE878E9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6" name="Rectangle 93">
                <a:extLst>
                  <a:ext uri="{FF2B5EF4-FFF2-40B4-BE49-F238E27FC236}">
                    <a16:creationId xmlns:a16="http://schemas.microsoft.com/office/drawing/2014/main" id="{EA2B7287-707E-A2EA-777F-8EB64CEA0D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7" name="Rectangle 93">
                <a:extLst>
                  <a:ext uri="{FF2B5EF4-FFF2-40B4-BE49-F238E27FC236}">
                    <a16:creationId xmlns:a16="http://schemas.microsoft.com/office/drawing/2014/main" id="{F7F9E823-95DA-25D5-6F81-8E2CBB44DF8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8" name="直線コネクタ 17">
                <a:extLst>
                  <a:ext uri="{FF2B5EF4-FFF2-40B4-BE49-F238E27FC236}">
                    <a16:creationId xmlns:a16="http://schemas.microsoft.com/office/drawing/2014/main" id="{71EB4DEE-C08C-F869-F1CD-4D22CB25D81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C5CD8AB-8468-FF95-5DA1-5214A8CE8901}"/>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 name="円/楕円 69">
              <a:extLst>
                <a:ext uri="{FF2B5EF4-FFF2-40B4-BE49-F238E27FC236}">
                  <a16:creationId xmlns:a16="http://schemas.microsoft.com/office/drawing/2014/main" id="{CA4A715B-A176-4511-73C9-00A50FDD7E98}"/>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8135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A63B8-65B7-A399-D319-FBFDEFB131C2}"/>
              </a:ext>
            </a:extLst>
          </p:cNvPr>
          <p:cNvSpPr>
            <a:spLocks noGrp="1"/>
          </p:cNvSpPr>
          <p:nvPr>
            <p:ph type="title"/>
          </p:nvPr>
        </p:nvSpPr>
        <p:spPr/>
        <p:txBody>
          <a:bodyPr/>
          <a:lstStyle/>
          <a:p>
            <a:r>
              <a:rPr kumimoji="1" lang="en-US" altLang="ja-JP" dirty="0"/>
              <a:t>NOT </a:t>
            </a:r>
            <a:r>
              <a:rPr kumimoji="1" lang="ja-JP" altLang="en-US" dirty="0"/>
              <a:t>ゲート</a:t>
            </a:r>
            <a:endParaRPr kumimoji="1" lang="en-US" dirty="0"/>
          </a:p>
        </p:txBody>
      </p:sp>
      <p:sp>
        <p:nvSpPr>
          <p:cNvPr id="3" name="コンテンツ プレースホルダー 2">
            <a:extLst>
              <a:ext uri="{FF2B5EF4-FFF2-40B4-BE49-F238E27FC236}">
                <a16:creationId xmlns:a16="http://schemas.microsoft.com/office/drawing/2014/main" id="{896B1366-8D7A-2F6B-E38A-902BB7AA69A2}"/>
              </a:ext>
            </a:extLst>
          </p:cNvPr>
          <p:cNvSpPr>
            <a:spLocks noGrp="1"/>
          </p:cNvSpPr>
          <p:nvPr>
            <p:ph sz="quarter" idx="10"/>
          </p:nvPr>
        </p:nvSpPr>
        <p:spPr>
          <a:xfrm>
            <a:off x="611956" y="1358977"/>
            <a:ext cx="8280092" cy="540006"/>
          </a:xfrm>
        </p:spPr>
        <p:txBody>
          <a:bodyPr/>
          <a:lstStyle/>
          <a:p>
            <a:r>
              <a:rPr kumimoji="1" lang="en-US" altLang="ja-JP" dirty="0"/>
              <a:t>P </a:t>
            </a:r>
            <a:r>
              <a:rPr kumimoji="1" lang="ja-JP" altLang="en-US" dirty="0"/>
              <a:t>型と </a:t>
            </a:r>
            <a:r>
              <a:rPr kumimoji="1" lang="en-US" altLang="ja-JP" dirty="0"/>
              <a:t>N </a:t>
            </a:r>
            <a:r>
              <a:rPr kumimoji="1" lang="ja-JP" altLang="en-US" dirty="0"/>
              <a:t>型を並べて右のように繋ぐと </a:t>
            </a:r>
            <a:r>
              <a:rPr kumimoji="1" lang="en-US" altLang="ja-JP" dirty="0"/>
              <a:t>NOT </a:t>
            </a:r>
            <a:r>
              <a:rPr kumimoji="1" lang="ja-JP" altLang="en-US" dirty="0"/>
              <a:t>ゲートができる</a:t>
            </a:r>
            <a:endParaRPr lang="en-US" dirty="0"/>
          </a:p>
        </p:txBody>
      </p:sp>
      <p:grpSp>
        <p:nvGrpSpPr>
          <p:cNvPr id="71" name="グループ化 70">
            <a:extLst>
              <a:ext uri="{FF2B5EF4-FFF2-40B4-BE49-F238E27FC236}">
                <a16:creationId xmlns:a16="http://schemas.microsoft.com/office/drawing/2014/main" id="{13D01704-AAE9-CD16-4719-7051308AB196}"/>
              </a:ext>
            </a:extLst>
          </p:cNvPr>
          <p:cNvGrpSpPr/>
          <p:nvPr/>
        </p:nvGrpSpPr>
        <p:grpSpPr>
          <a:xfrm>
            <a:off x="5202007" y="4329010"/>
            <a:ext cx="1531092" cy="1440374"/>
            <a:chOff x="5202007" y="3068996"/>
            <a:chExt cx="1531092" cy="1440374"/>
          </a:xfrm>
        </p:grpSpPr>
        <p:sp>
          <p:nvSpPr>
            <p:cNvPr id="73" name="正方形/長方形 72">
              <a:extLst>
                <a:ext uri="{FF2B5EF4-FFF2-40B4-BE49-F238E27FC236}">
                  <a16:creationId xmlns:a16="http://schemas.microsoft.com/office/drawing/2014/main" id="{EA18C221-C4DE-C0C4-7C81-9D2CB4F72F8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74" name="円/楕円 69">
              <a:extLst>
                <a:ext uri="{FF2B5EF4-FFF2-40B4-BE49-F238E27FC236}">
                  <a16:creationId xmlns:a16="http://schemas.microsoft.com/office/drawing/2014/main" id="{4E686B30-962A-880E-A98F-02AB8EF5BD2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75" name="直線コネクタ 74">
              <a:extLst>
                <a:ext uri="{FF2B5EF4-FFF2-40B4-BE49-F238E27FC236}">
                  <a16:creationId xmlns:a16="http://schemas.microsoft.com/office/drawing/2014/main" id="{47A9F7C8-9004-A920-1FBC-F17608599FE5}"/>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E298F31-C91B-81F1-F941-73A4983BBA75}"/>
                </a:ext>
              </a:extLst>
            </p:cNvPr>
            <p:cNvCxnSpPr>
              <a:cxnSpLocks/>
              <a:endCxn id="14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9" name="円/楕円 68">
              <a:extLst>
                <a:ext uri="{FF2B5EF4-FFF2-40B4-BE49-F238E27FC236}">
                  <a16:creationId xmlns:a16="http://schemas.microsoft.com/office/drawing/2014/main" id="{558CF1AE-6202-2001-2213-5F3CDC77FDA1}"/>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0" name="直線コネクタ 149">
              <a:extLst>
                <a:ext uri="{FF2B5EF4-FFF2-40B4-BE49-F238E27FC236}">
                  <a16:creationId xmlns:a16="http://schemas.microsoft.com/office/drawing/2014/main" id="{E36FF8AF-258B-8E49-267D-BFE100BB30B6}"/>
                </a:ext>
              </a:extLst>
            </p:cNvPr>
            <p:cNvCxnSpPr>
              <a:cxnSpLocks/>
              <a:endCxn id="7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C7BF13BD-6123-9E3F-65C7-C5E96DCA7B0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7" name="Rectangle 93">
              <a:extLst>
                <a:ext uri="{FF2B5EF4-FFF2-40B4-BE49-F238E27FC236}">
                  <a16:creationId xmlns:a16="http://schemas.microsoft.com/office/drawing/2014/main" id="{B9DF31B6-787C-3AEC-662B-586C189B377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8" name="Rectangle 93">
              <a:extLst>
                <a:ext uri="{FF2B5EF4-FFF2-40B4-BE49-F238E27FC236}">
                  <a16:creationId xmlns:a16="http://schemas.microsoft.com/office/drawing/2014/main" id="{D84A6B59-F541-53D8-B49E-49CD449E406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9" name="Rectangle 93">
              <a:extLst>
                <a:ext uri="{FF2B5EF4-FFF2-40B4-BE49-F238E27FC236}">
                  <a16:creationId xmlns:a16="http://schemas.microsoft.com/office/drawing/2014/main" id="{C2ADC63A-6DEA-935C-3BFD-89651BFABD73}"/>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60" name="直線コネクタ 159">
              <a:extLst>
                <a:ext uri="{FF2B5EF4-FFF2-40B4-BE49-F238E27FC236}">
                  <a16:creationId xmlns:a16="http://schemas.microsoft.com/office/drawing/2014/main" id="{BA056C96-A326-6ABA-5796-6AFC78D804F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1504E12C-6059-0586-3126-E6961816D97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7" name="直線コネクタ 176">
            <a:extLst>
              <a:ext uri="{FF2B5EF4-FFF2-40B4-BE49-F238E27FC236}">
                <a16:creationId xmlns:a16="http://schemas.microsoft.com/office/drawing/2014/main" id="{928B3203-E5C2-CF46-61F6-BABC7477CB35}"/>
              </a:ext>
            </a:extLst>
          </p:cNvPr>
          <p:cNvCxnSpPr>
            <a:cxnSpLocks/>
          </p:cNvCxnSpPr>
          <p:nvPr/>
        </p:nvCxnSpPr>
        <p:spPr>
          <a:xfrm flipV="1">
            <a:off x="5292008" y="3248998"/>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A3311C02-85F8-68F1-5F65-AC10266FCF12}"/>
              </a:ext>
            </a:extLst>
          </p:cNvPr>
          <p:cNvCxnSpPr>
            <a:cxnSpLocks/>
          </p:cNvCxnSpPr>
          <p:nvPr/>
        </p:nvCxnSpPr>
        <p:spPr>
          <a:xfrm flipH="1">
            <a:off x="4572000" y="4149008"/>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139FE574-285A-9442-5B07-7EC80DAAFB34}"/>
              </a:ext>
            </a:extLst>
          </p:cNvPr>
          <p:cNvCxnSpPr>
            <a:cxnSpLocks/>
          </p:cNvCxnSpPr>
          <p:nvPr/>
        </p:nvCxnSpPr>
        <p:spPr>
          <a:xfrm>
            <a:off x="6732024" y="4149008"/>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943135B1-A379-BCE0-5461-407CCC647509}"/>
              </a:ext>
            </a:extLst>
          </p:cNvPr>
          <p:cNvCxnSpPr>
            <a:cxnSpLocks/>
          </p:cNvCxnSpPr>
          <p:nvPr/>
        </p:nvCxnSpPr>
        <p:spPr>
          <a:xfrm flipV="1">
            <a:off x="6732024" y="3609002"/>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1" name="Rectangle 93">
            <a:extLst>
              <a:ext uri="{FF2B5EF4-FFF2-40B4-BE49-F238E27FC236}">
                <a16:creationId xmlns:a16="http://schemas.microsoft.com/office/drawing/2014/main" id="{B3B61D5E-B8AE-E693-7105-3497841309B4}"/>
              </a:ext>
            </a:extLst>
          </p:cNvPr>
          <p:cNvSpPr>
            <a:spLocks noChangeArrowheads="1"/>
          </p:cNvSpPr>
          <p:nvPr/>
        </p:nvSpPr>
        <p:spPr bwMode="auto">
          <a:xfrm>
            <a:off x="4572000" y="3789004"/>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182" name="Rectangle 93">
            <a:extLst>
              <a:ext uri="{FF2B5EF4-FFF2-40B4-BE49-F238E27FC236}">
                <a16:creationId xmlns:a16="http://schemas.microsoft.com/office/drawing/2014/main" id="{2CDD9B44-8741-C041-53F4-C2F41A386FE9}"/>
              </a:ext>
            </a:extLst>
          </p:cNvPr>
          <p:cNvSpPr>
            <a:spLocks noChangeArrowheads="1"/>
          </p:cNvSpPr>
          <p:nvPr/>
        </p:nvSpPr>
        <p:spPr bwMode="auto">
          <a:xfrm>
            <a:off x="7092028" y="3789004"/>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01" name="グループ化 200">
            <a:extLst>
              <a:ext uri="{FF2B5EF4-FFF2-40B4-BE49-F238E27FC236}">
                <a16:creationId xmlns:a16="http://schemas.microsoft.com/office/drawing/2014/main" id="{E9F3AD11-1B8C-4F4D-2159-6B668DC90479}"/>
              </a:ext>
            </a:extLst>
          </p:cNvPr>
          <p:cNvGrpSpPr/>
          <p:nvPr/>
        </p:nvGrpSpPr>
        <p:grpSpPr>
          <a:xfrm>
            <a:off x="6372020" y="5409022"/>
            <a:ext cx="450005" cy="900368"/>
            <a:chOff x="7272030" y="5768668"/>
            <a:chExt cx="450005" cy="900368"/>
          </a:xfrm>
        </p:grpSpPr>
        <p:grpSp>
          <p:nvGrpSpPr>
            <p:cNvPr id="202" name="グループ化 152">
              <a:extLst>
                <a:ext uri="{FF2B5EF4-FFF2-40B4-BE49-F238E27FC236}">
                  <a16:creationId xmlns:a16="http://schemas.microsoft.com/office/drawing/2014/main" id="{5122EF21-CBC1-F0DB-5471-4728735CF77E}"/>
                </a:ext>
              </a:extLst>
            </p:cNvPr>
            <p:cNvGrpSpPr/>
            <p:nvPr/>
          </p:nvGrpSpPr>
          <p:grpSpPr>
            <a:xfrm>
              <a:off x="7542033" y="6218673"/>
              <a:ext cx="180002" cy="90001"/>
              <a:chOff x="3643306" y="4500570"/>
              <a:chExt cx="428628" cy="144464"/>
            </a:xfrm>
          </p:grpSpPr>
          <p:cxnSp>
            <p:nvCxnSpPr>
              <p:cNvPr id="205" name="直線コネクタ 204">
                <a:extLst>
                  <a:ext uri="{FF2B5EF4-FFF2-40B4-BE49-F238E27FC236}">
                    <a16:creationId xmlns:a16="http://schemas.microsoft.com/office/drawing/2014/main" id="{B75BCA22-861F-81DF-639D-AFF814CA131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6" name="直線コネクタ 205">
                <a:extLst>
                  <a:ext uri="{FF2B5EF4-FFF2-40B4-BE49-F238E27FC236}">
                    <a16:creationId xmlns:a16="http://schemas.microsoft.com/office/drawing/2014/main" id="{452FF76C-BDE3-A109-910E-720655A941EC}"/>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7" name="直線コネクタ 206">
                <a:extLst>
                  <a:ext uri="{FF2B5EF4-FFF2-40B4-BE49-F238E27FC236}">
                    <a16:creationId xmlns:a16="http://schemas.microsoft.com/office/drawing/2014/main" id="{444297C8-2435-6ADF-A6A9-6A6DB7D0EEA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03" name="直線コネクタ 202">
              <a:extLst>
                <a:ext uri="{FF2B5EF4-FFF2-40B4-BE49-F238E27FC236}">
                  <a16:creationId xmlns:a16="http://schemas.microsoft.com/office/drawing/2014/main" id="{C41B1FB4-4C07-338B-3A33-31725CC79702}"/>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04" name="Rectangle 93">
              <a:extLst>
                <a:ext uri="{FF2B5EF4-FFF2-40B4-BE49-F238E27FC236}">
                  <a16:creationId xmlns:a16="http://schemas.microsoft.com/office/drawing/2014/main" id="{BBB74C7C-D3C2-109D-C3E4-6BA96F67869B}"/>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09" name="グループ化 208">
            <a:extLst>
              <a:ext uri="{FF2B5EF4-FFF2-40B4-BE49-F238E27FC236}">
                <a16:creationId xmlns:a16="http://schemas.microsoft.com/office/drawing/2014/main" id="{4CD9389D-D546-904E-66A7-411876C945B2}"/>
              </a:ext>
            </a:extLst>
          </p:cNvPr>
          <p:cNvGrpSpPr/>
          <p:nvPr/>
        </p:nvGrpSpPr>
        <p:grpSpPr>
          <a:xfrm>
            <a:off x="6462021" y="2078985"/>
            <a:ext cx="450049" cy="810009"/>
            <a:chOff x="7362031" y="2528632"/>
            <a:chExt cx="450049" cy="810009"/>
          </a:xfrm>
        </p:grpSpPr>
        <p:cxnSp>
          <p:nvCxnSpPr>
            <p:cNvPr id="210" name="直線コネクタ 209">
              <a:extLst>
                <a:ext uri="{FF2B5EF4-FFF2-40B4-BE49-F238E27FC236}">
                  <a16:creationId xmlns:a16="http://schemas.microsoft.com/office/drawing/2014/main" id="{B1E0F621-8199-B58E-19B1-E80C8E425D42}"/>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FA184D6D-25C4-5EB7-05E1-B075BEB8A08F}"/>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2" name="Rectangle 93">
              <a:extLst>
                <a:ext uri="{FF2B5EF4-FFF2-40B4-BE49-F238E27FC236}">
                  <a16:creationId xmlns:a16="http://schemas.microsoft.com/office/drawing/2014/main" id="{10B6A348-D917-0950-4BA6-B9AB5A81B721}"/>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sp>
        <p:nvSpPr>
          <p:cNvPr id="269" name="Line 17">
            <a:extLst>
              <a:ext uri="{FF2B5EF4-FFF2-40B4-BE49-F238E27FC236}">
                <a16:creationId xmlns:a16="http://schemas.microsoft.com/office/drawing/2014/main" id="{9B850B57-38F6-77D8-648B-FD79D1C31546}"/>
              </a:ext>
            </a:extLst>
          </p:cNvPr>
          <p:cNvSpPr>
            <a:spLocks noChangeShapeType="1"/>
          </p:cNvSpPr>
          <p:nvPr/>
        </p:nvSpPr>
        <p:spPr bwMode="auto">
          <a:xfrm>
            <a:off x="1693197" y="3429358"/>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0" name="Rectangle 25">
            <a:extLst>
              <a:ext uri="{FF2B5EF4-FFF2-40B4-BE49-F238E27FC236}">
                <a16:creationId xmlns:a16="http://schemas.microsoft.com/office/drawing/2014/main" id="{3F01350B-3906-F8ED-EB89-C5C379F6EE7C}"/>
              </a:ext>
            </a:extLst>
          </p:cNvPr>
          <p:cNvSpPr>
            <a:spLocks noChangeArrowheads="1"/>
          </p:cNvSpPr>
          <p:nvPr/>
        </p:nvSpPr>
        <p:spPr bwMode="auto">
          <a:xfrm>
            <a:off x="1331247" y="3249971"/>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271" name="Rectangle 27">
            <a:extLst>
              <a:ext uri="{FF2B5EF4-FFF2-40B4-BE49-F238E27FC236}">
                <a16:creationId xmlns:a16="http://schemas.microsoft.com/office/drawing/2014/main" id="{B549399D-82A1-38E4-4EE9-A98BD194BBDE}"/>
              </a:ext>
            </a:extLst>
          </p:cNvPr>
          <p:cNvSpPr>
            <a:spLocks noChangeArrowheads="1"/>
          </p:cNvSpPr>
          <p:nvPr/>
        </p:nvSpPr>
        <p:spPr bwMode="auto">
          <a:xfrm>
            <a:off x="3131984" y="3248998"/>
            <a:ext cx="360362"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pic>
        <p:nvPicPr>
          <p:cNvPr id="272" name="Picture 28" descr="NOT">
            <a:extLst>
              <a:ext uri="{FF2B5EF4-FFF2-40B4-BE49-F238E27FC236}">
                <a16:creationId xmlns:a16="http://schemas.microsoft.com/office/drawing/2014/main" id="{6028E41C-089C-A866-CE81-21B27B7932CA}"/>
              </a:ext>
            </a:extLst>
          </p:cNvPr>
          <p:cNvPicPr>
            <a:picLocks noChangeAspect="1" noChangeArrowheads="1"/>
          </p:cNvPicPr>
          <p:nvPr/>
        </p:nvPicPr>
        <p:blipFill>
          <a:blip r:embed="rId2" cstate="print"/>
          <a:srcRect/>
          <a:stretch>
            <a:fillRect/>
          </a:stretch>
        </p:blipFill>
        <p:spPr bwMode="auto">
          <a:xfrm>
            <a:off x="2051972" y="3068996"/>
            <a:ext cx="717550" cy="720725"/>
          </a:xfrm>
          <a:prstGeom prst="rect">
            <a:avLst/>
          </a:prstGeom>
          <a:noFill/>
        </p:spPr>
      </p:pic>
      <p:grpSp>
        <p:nvGrpSpPr>
          <p:cNvPr id="273" name="グループ化 272">
            <a:extLst>
              <a:ext uri="{FF2B5EF4-FFF2-40B4-BE49-F238E27FC236}">
                <a16:creationId xmlns:a16="http://schemas.microsoft.com/office/drawing/2014/main" id="{E61A1C39-0DFE-CC48-0E51-2CDD4BC68362}"/>
              </a:ext>
            </a:extLst>
          </p:cNvPr>
          <p:cNvGrpSpPr/>
          <p:nvPr/>
        </p:nvGrpSpPr>
        <p:grpSpPr>
          <a:xfrm>
            <a:off x="5202007" y="2528990"/>
            <a:ext cx="1531092" cy="1440374"/>
            <a:chOff x="5202007" y="2708992"/>
            <a:chExt cx="1531092" cy="1440374"/>
          </a:xfrm>
        </p:grpSpPr>
        <p:grpSp>
          <p:nvGrpSpPr>
            <p:cNvPr id="274" name="グループ化 273">
              <a:extLst>
                <a:ext uri="{FF2B5EF4-FFF2-40B4-BE49-F238E27FC236}">
                  <a16:creationId xmlns:a16="http://schemas.microsoft.com/office/drawing/2014/main" id="{32FA991B-1677-ACEC-6B6D-593A4974EF50}"/>
                </a:ext>
              </a:extLst>
            </p:cNvPr>
            <p:cNvGrpSpPr/>
            <p:nvPr/>
          </p:nvGrpSpPr>
          <p:grpSpPr>
            <a:xfrm>
              <a:off x="5202007" y="2708992"/>
              <a:ext cx="1531092" cy="1440374"/>
              <a:chOff x="5202007" y="3068996"/>
              <a:chExt cx="1531092" cy="1440374"/>
            </a:xfrm>
          </p:grpSpPr>
          <p:sp>
            <p:nvSpPr>
              <p:cNvPr id="276" name="正方形/長方形 275">
                <a:extLst>
                  <a:ext uri="{FF2B5EF4-FFF2-40B4-BE49-F238E27FC236}">
                    <a16:creationId xmlns:a16="http://schemas.microsoft.com/office/drawing/2014/main" id="{F607EA36-699E-DC1C-19C3-D7DE5314434B}"/>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77" name="円/楕円 69">
                <a:extLst>
                  <a:ext uri="{FF2B5EF4-FFF2-40B4-BE49-F238E27FC236}">
                    <a16:creationId xmlns:a16="http://schemas.microsoft.com/office/drawing/2014/main" id="{2D4B9136-1E58-4A2E-D96A-4486C23F021C}"/>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78" name="直線コネクタ 277">
                <a:extLst>
                  <a:ext uri="{FF2B5EF4-FFF2-40B4-BE49-F238E27FC236}">
                    <a16:creationId xmlns:a16="http://schemas.microsoft.com/office/drawing/2014/main" id="{A18D89AD-117E-03DF-8E66-19E664B35071}"/>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60BAA4C0-EE19-F19A-1686-B8B4D84C27D6}"/>
                  </a:ext>
                </a:extLst>
              </p:cNvPr>
              <p:cNvCxnSpPr>
                <a:cxnSpLocks/>
                <a:endCxn id="280"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0" name="円/楕円 68">
                <a:extLst>
                  <a:ext uri="{FF2B5EF4-FFF2-40B4-BE49-F238E27FC236}">
                    <a16:creationId xmlns:a16="http://schemas.microsoft.com/office/drawing/2014/main" id="{D1119976-D859-2C1C-A28C-87FF7631D3F1}"/>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81" name="直線コネクタ 280">
                <a:extLst>
                  <a:ext uri="{FF2B5EF4-FFF2-40B4-BE49-F238E27FC236}">
                    <a16:creationId xmlns:a16="http://schemas.microsoft.com/office/drawing/2014/main" id="{23465C44-B50A-33F9-3CBE-11B0166A1819}"/>
                  </a:ext>
                </a:extLst>
              </p:cNvPr>
              <p:cNvCxnSpPr>
                <a:cxnSpLocks/>
                <a:endCxn id="277"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96D407D5-5307-7A0C-066D-16F25ED7585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3" name="Rectangle 93">
                <a:extLst>
                  <a:ext uri="{FF2B5EF4-FFF2-40B4-BE49-F238E27FC236}">
                    <a16:creationId xmlns:a16="http://schemas.microsoft.com/office/drawing/2014/main" id="{33BE9391-5F9F-53FB-2276-B52E35CA3FD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84" name="Rectangle 93">
                <a:extLst>
                  <a:ext uri="{FF2B5EF4-FFF2-40B4-BE49-F238E27FC236}">
                    <a16:creationId xmlns:a16="http://schemas.microsoft.com/office/drawing/2014/main" id="{33A23124-D35A-AE04-4E8D-C7AE14698FEB}"/>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85" name="Rectangle 93">
                <a:extLst>
                  <a:ext uri="{FF2B5EF4-FFF2-40B4-BE49-F238E27FC236}">
                    <a16:creationId xmlns:a16="http://schemas.microsoft.com/office/drawing/2014/main" id="{2B5D77D3-1F1B-4D87-CD34-A4CE36C90012}"/>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86" name="直線コネクタ 285">
                <a:extLst>
                  <a:ext uri="{FF2B5EF4-FFF2-40B4-BE49-F238E27FC236}">
                    <a16:creationId xmlns:a16="http://schemas.microsoft.com/office/drawing/2014/main" id="{B0AFC59C-2739-D77F-F2BB-BB559CDA2F06}"/>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DB74A23C-4949-E6FB-1226-CFE28F2AE39F}"/>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75" name="円/楕円 69">
              <a:extLst>
                <a:ext uri="{FF2B5EF4-FFF2-40B4-BE49-F238E27FC236}">
                  <a16:creationId xmlns:a16="http://schemas.microsoft.com/office/drawing/2014/main" id="{123417DA-780F-709E-739F-F5CB697AC585}"/>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aphicFrame>
        <p:nvGraphicFramePr>
          <p:cNvPr id="288" name="Group 383">
            <a:extLst>
              <a:ext uri="{FF2B5EF4-FFF2-40B4-BE49-F238E27FC236}">
                <a16:creationId xmlns:a16="http://schemas.microsoft.com/office/drawing/2014/main" id="{CF0BA26F-CC49-A691-C930-0EC9A7C904F1}"/>
              </a:ext>
            </a:extLst>
          </p:cNvPr>
          <p:cNvGraphicFramePr>
            <a:graphicFrameLocks/>
          </p:cNvGraphicFramePr>
          <p:nvPr>
            <p:extLst>
              <p:ext uri="{D42A27DB-BD31-4B8C-83A1-F6EECF244321}">
                <p14:modId xmlns:p14="http://schemas.microsoft.com/office/powerpoint/2010/main" val="4274740441"/>
              </p:ext>
            </p:extLst>
          </p:nvPr>
        </p:nvGraphicFramePr>
        <p:xfrm>
          <a:off x="1961971" y="4149008"/>
          <a:ext cx="958850" cy="1243014"/>
        </p:xfrm>
        <a:graphic>
          <a:graphicData uri="http://schemas.openxmlformats.org/drawingml/2006/table">
            <a:tbl>
              <a:tblPr/>
              <a:tblGrid>
                <a:gridCol w="479425">
                  <a:extLst>
                    <a:ext uri="{9D8B030D-6E8A-4147-A177-3AD203B41FA5}">
                      <a16:colId xmlns:a16="http://schemas.microsoft.com/office/drawing/2014/main" val="20000"/>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ja-JP" altLang="en-US" sz="1600" b="0" i="0" u="none" strike="noStrike" cap="none" normalizeH="0" baseline="0" dirty="0">
                          <a:ln>
                            <a:noFill/>
                          </a:ln>
                          <a:solidFill>
                            <a:schemeClr val="tx1">
                              <a:lumMod val="75000"/>
                              <a:lumOff val="25000"/>
                            </a:schemeClr>
                          </a:solidFill>
                          <a:effectLst/>
                          <a:latin typeface="+mn-ea"/>
                          <a:ea typeface="+mn-ea"/>
                        </a:rPr>
                        <a:t>０</a:t>
                      </a:r>
                      <a:endParaRPr kumimoji="0" lang="en-US" altLang="ja-JP" sz="1600" b="0" i="0" u="none" strike="noStrike" cap="none" normalizeH="0" baseline="0" dirty="0">
                        <a:ln>
                          <a:noFill/>
                        </a:ln>
                        <a:solidFill>
                          <a:schemeClr val="tx1">
                            <a:lumMod val="75000"/>
                            <a:lumOff val="25000"/>
                          </a:schemeClr>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6416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A63B8-65B7-A399-D319-FBFDEFB131C2}"/>
              </a:ext>
            </a:extLst>
          </p:cNvPr>
          <p:cNvSpPr>
            <a:spLocks noGrp="1"/>
          </p:cNvSpPr>
          <p:nvPr>
            <p:ph type="title"/>
          </p:nvPr>
        </p:nvSpPr>
        <p:spPr/>
        <p:txBody>
          <a:bodyPr/>
          <a:lstStyle/>
          <a:p>
            <a:r>
              <a:rPr kumimoji="1" lang="en-US" altLang="ja-JP" dirty="0"/>
              <a:t>NOT </a:t>
            </a:r>
            <a:r>
              <a:rPr kumimoji="1" lang="ja-JP" altLang="en-US" dirty="0"/>
              <a:t>ゲートの動作</a:t>
            </a:r>
            <a:endParaRPr kumimoji="1" lang="en-US" dirty="0"/>
          </a:p>
        </p:txBody>
      </p:sp>
      <p:sp>
        <p:nvSpPr>
          <p:cNvPr id="3" name="コンテンツ プレースホルダー 2">
            <a:extLst>
              <a:ext uri="{FF2B5EF4-FFF2-40B4-BE49-F238E27FC236}">
                <a16:creationId xmlns:a16="http://schemas.microsoft.com/office/drawing/2014/main" id="{896B1366-8D7A-2F6B-E38A-902BB7AA69A2}"/>
              </a:ext>
            </a:extLst>
          </p:cNvPr>
          <p:cNvSpPr>
            <a:spLocks noGrp="1"/>
          </p:cNvSpPr>
          <p:nvPr>
            <p:ph sz="quarter" idx="10"/>
          </p:nvPr>
        </p:nvSpPr>
        <p:spPr>
          <a:xfrm>
            <a:off x="611956" y="1358977"/>
            <a:ext cx="8280092" cy="540006"/>
          </a:xfrm>
        </p:spPr>
        <p:txBody>
          <a:bodyPr/>
          <a:lstStyle/>
          <a:p>
            <a:r>
              <a:rPr lang="ja-JP" altLang="en-US" dirty="0"/>
              <a:t>双方のスイッチが必ず反対の動作になる</a:t>
            </a:r>
            <a:endParaRPr lang="en-US" dirty="0"/>
          </a:p>
          <a:p>
            <a:pPr lvl="1"/>
            <a:r>
              <a:rPr lang="en-US" dirty="0"/>
              <a:t>P </a:t>
            </a:r>
            <a:r>
              <a:rPr lang="ja-JP" altLang="en-US" dirty="0"/>
              <a:t>型は入力が０だと </a:t>
            </a:r>
            <a:r>
              <a:rPr lang="en-US" altLang="ja-JP" dirty="0"/>
              <a:t>ON</a:t>
            </a:r>
          </a:p>
          <a:p>
            <a:pPr lvl="1"/>
            <a:r>
              <a:rPr lang="en-US" dirty="0"/>
              <a:t>N </a:t>
            </a:r>
            <a:r>
              <a:rPr lang="ja-JP" altLang="en-US" dirty="0"/>
              <a:t>型は入力が１だと </a:t>
            </a:r>
            <a:r>
              <a:rPr lang="en-US" altLang="ja-JP" dirty="0"/>
              <a:t>ON</a:t>
            </a:r>
            <a:endParaRPr lang="en-US" dirty="0"/>
          </a:p>
        </p:txBody>
      </p:sp>
      <p:graphicFrame>
        <p:nvGraphicFramePr>
          <p:cNvPr id="151" name="Group 383">
            <a:extLst>
              <a:ext uri="{FF2B5EF4-FFF2-40B4-BE49-F238E27FC236}">
                <a16:creationId xmlns:a16="http://schemas.microsoft.com/office/drawing/2014/main" id="{0FFF554D-5E1A-9E61-177E-DA32E60148C5}"/>
              </a:ext>
            </a:extLst>
          </p:cNvPr>
          <p:cNvGraphicFramePr>
            <a:graphicFrameLocks/>
          </p:cNvGraphicFramePr>
          <p:nvPr>
            <p:extLst>
              <p:ext uri="{D42A27DB-BD31-4B8C-83A1-F6EECF244321}">
                <p14:modId xmlns:p14="http://schemas.microsoft.com/office/powerpoint/2010/main" val="1406077981"/>
              </p:ext>
            </p:extLst>
          </p:nvPr>
        </p:nvGraphicFramePr>
        <p:xfrm>
          <a:off x="7902037" y="1268976"/>
          <a:ext cx="958850" cy="1243014"/>
        </p:xfrm>
        <a:graphic>
          <a:graphicData uri="http://schemas.openxmlformats.org/drawingml/2006/table">
            <a:tbl>
              <a:tblPr/>
              <a:tblGrid>
                <a:gridCol w="479425">
                  <a:extLst>
                    <a:ext uri="{9D8B030D-6E8A-4147-A177-3AD203B41FA5}">
                      <a16:colId xmlns:a16="http://schemas.microsoft.com/office/drawing/2014/main" val="20000"/>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ja-JP" altLang="en-US" sz="1600" b="0" i="0" u="none" strike="noStrike" cap="none" normalizeH="0" baseline="0" dirty="0">
                          <a:ln>
                            <a:noFill/>
                          </a:ln>
                          <a:solidFill>
                            <a:schemeClr val="tx1">
                              <a:lumMod val="75000"/>
                              <a:lumOff val="25000"/>
                            </a:schemeClr>
                          </a:solidFill>
                          <a:effectLst/>
                          <a:latin typeface="+mn-ea"/>
                          <a:ea typeface="+mn-ea"/>
                        </a:rPr>
                        <a:t>０</a:t>
                      </a:r>
                      <a:endParaRPr kumimoji="0" lang="en-US" altLang="ja-JP" sz="1600" b="0" i="0" u="none" strike="noStrike" cap="none" normalizeH="0" baseline="0" dirty="0">
                        <a:ln>
                          <a:noFill/>
                        </a:ln>
                        <a:solidFill>
                          <a:schemeClr val="tx1">
                            <a:lumMod val="75000"/>
                            <a:lumOff val="25000"/>
                          </a:schemeClr>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1" name="グループ化 70">
            <a:extLst>
              <a:ext uri="{FF2B5EF4-FFF2-40B4-BE49-F238E27FC236}">
                <a16:creationId xmlns:a16="http://schemas.microsoft.com/office/drawing/2014/main" id="{13D01704-AAE9-CD16-4719-7051308AB196}"/>
              </a:ext>
            </a:extLst>
          </p:cNvPr>
          <p:cNvGrpSpPr/>
          <p:nvPr/>
        </p:nvGrpSpPr>
        <p:grpSpPr>
          <a:xfrm>
            <a:off x="1241963" y="4689014"/>
            <a:ext cx="1531092" cy="1440374"/>
            <a:chOff x="5202007" y="3068996"/>
            <a:chExt cx="1531092" cy="1440374"/>
          </a:xfrm>
        </p:grpSpPr>
        <p:sp>
          <p:nvSpPr>
            <p:cNvPr id="73" name="正方形/長方形 72">
              <a:extLst>
                <a:ext uri="{FF2B5EF4-FFF2-40B4-BE49-F238E27FC236}">
                  <a16:creationId xmlns:a16="http://schemas.microsoft.com/office/drawing/2014/main" id="{EA18C221-C4DE-C0C4-7C81-9D2CB4F72F8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74" name="円/楕円 69">
              <a:extLst>
                <a:ext uri="{FF2B5EF4-FFF2-40B4-BE49-F238E27FC236}">
                  <a16:creationId xmlns:a16="http://schemas.microsoft.com/office/drawing/2014/main" id="{4E686B30-962A-880E-A98F-02AB8EF5BD2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75" name="直線コネクタ 74">
              <a:extLst>
                <a:ext uri="{FF2B5EF4-FFF2-40B4-BE49-F238E27FC236}">
                  <a16:creationId xmlns:a16="http://schemas.microsoft.com/office/drawing/2014/main" id="{47A9F7C8-9004-A920-1FBC-F17608599FE5}"/>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E298F31-C91B-81F1-F941-73A4983BBA75}"/>
                </a:ext>
              </a:extLst>
            </p:cNvPr>
            <p:cNvCxnSpPr>
              <a:cxnSpLocks/>
              <a:endCxn id="14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9" name="円/楕円 68">
              <a:extLst>
                <a:ext uri="{FF2B5EF4-FFF2-40B4-BE49-F238E27FC236}">
                  <a16:creationId xmlns:a16="http://schemas.microsoft.com/office/drawing/2014/main" id="{558CF1AE-6202-2001-2213-5F3CDC77FDA1}"/>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0" name="直線コネクタ 149">
              <a:extLst>
                <a:ext uri="{FF2B5EF4-FFF2-40B4-BE49-F238E27FC236}">
                  <a16:creationId xmlns:a16="http://schemas.microsoft.com/office/drawing/2014/main" id="{E36FF8AF-258B-8E49-267D-BFE100BB30B6}"/>
                </a:ext>
              </a:extLst>
            </p:cNvPr>
            <p:cNvCxnSpPr>
              <a:cxnSpLocks/>
              <a:endCxn id="7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C7BF13BD-6123-9E3F-65C7-C5E96DCA7B0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7" name="Rectangle 93">
              <a:extLst>
                <a:ext uri="{FF2B5EF4-FFF2-40B4-BE49-F238E27FC236}">
                  <a16:creationId xmlns:a16="http://schemas.microsoft.com/office/drawing/2014/main" id="{B9DF31B6-787C-3AEC-662B-586C189B377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8" name="Rectangle 93">
              <a:extLst>
                <a:ext uri="{FF2B5EF4-FFF2-40B4-BE49-F238E27FC236}">
                  <a16:creationId xmlns:a16="http://schemas.microsoft.com/office/drawing/2014/main" id="{D84A6B59-F541-53D8-B49E-49CD449E406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9" name="Rectangle 93">
              <a:extLst>
                <a:ext uri="{FF2B5EF4-FFF2-40B4-BE49-F238E27FC236}">
                  <a16:creationId xmlns:a16="http://schemas.microsoft.com/office/drawing/2014/main" id="{C2ADC63A-6DEA-935C-3BFD-89651BFABD73}"/>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60" name="直線コネクタ 159">
              <a:extLst>
                <a:ext uri="{FF2B5EF4-FFF2-40B4-BE49-F238E27FC236}">
                  <a16:creationId xmlns:a16="http://schemas.microsoft.com/office/drawing/2014/main" id="{BA056C96-A326-6ABA-5796-6AFC78D804F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1504E12C-6059-0586-3126-E6961816D97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7" name="直線コネクタ 176">
            <a:extLst>
              <a:ext uri="{FF2B5EF4-FFF2-40B4-BE49-F238E27FC236}">
                <a16:creationId xmlns:a16="http://schemas.microsoft.com/office/drawing/2014/main" id="{928B3203-E5C2-CF46-61F6-BABC7477CB35}"/>
              </a:ext>
            </a:extLst>
          </p:cNvPr>
          <p:cNvCxnSpPr>
            <a:cxnSpLocks/>
          </p:cNvCxnSpPr>
          <p:nvPr/>
        </p:nvCxnSpPr>
        <p:spPr>
          <a:xfrm flipV="1">
            <a:off x="1331964" y="3609002"/>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A3311C02-85F8-68F1-5F65-AC10266FCF12}"/>
              </a:ext>
            </a:extLst>
          </p:cNvPr>
          <p:cNvCxnSpPr>
            <a:cxnSpLocks/>
          </p:cNvCxnSpPr>
          <p:nvPr/>
        </p:nvCxnSpPr>
        <p:spPr>
          <a:xfrm flipH="1">
            <a:off x="611956"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139FE574-285A-9442-5B07-7EC80DAAFB34}"/>
              </a:ext>
            </a:extLst>
          </p:cNvPr>
          <p:cNvCxnSpPr>
            <a:cxnSpLocks/>
          </p:cNvCxnSpPr>
          <p:nvPr/>
        </p:nvCxnSpPr>
        <p:spPr>
          <a:xfrm>
            <a:off x="2771980"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943135B1-A379-BCE0-5461-407CCC647509}"/>
              </a:ext>
            </a:extLst>
          </p:cNvPr>
          <p:cNvCxnSpPr>
            <a:cxnSpLocks/>
          </p:cNvCxnSpPr>
          <p:nvPr/>
        </p:nvCxnSpPr>
        <p:spPr>
          <a:xfrm flipV="1">
            <a:off x="2771980" y="3969006"/>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1" name="Rectangle 93">
            <a:extLst>
              <a:ext uri="{FF2B5EF4-FFF2-40B4-BE49-F238E27FC236}">
                <a16:creationId xmlns:a16="http://schemas.microsoft.com/office/drawing/2014/main" id="{B3B61D5E-B8AE-E693-7105-3497841309B4}"/>
              </a:ext>
            </a:extLst>
          </p:cNvPr>
          <p:cNvSpPr>
            <a:spLocks noChangeArrowheads="1"/>
          </p:cNvSpPr>
          <p:nvPr/>
        </p:nvSpPr>
        <p:spPr bwMode="auto">
          <a:xfrm>
            <a:off x="611956"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182" name="Rectangle 93">
            <a:extLst>
              <a:ext uri="{FF2B5EF4-FFF2-40B4-BE49-F238E27FC236}">
                <a16:creationId xmlns:a16="http://schemas.microsoft.com/office/drawing/2014/main" id="{2CDD9B44-8741-C041-53F4-C2F41A386FE9}"/>
              </a:ext>
            </a:extLst>
          </p:cNvPr>
          <p:cNvSpPr>
            <a:spLocks noChangeArrowheads="1"/>
          </p:cNvSpPr>
          <p:nvPr/>
        </p:nvSpPr>
        <p:spPr bwMode="auto">
          <a:xfrm>
            <a:off x="3131984"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01" name="グループ化 200">
            <a:extLst>
              <a:ext uri="{FF2B5EF4-FFF2-40B4-BE49-F238E27FC236}">
                <a16:creationId xmlns:a16="http://schemas.microsoft.com/office/drawing/2014/main" id="{E9F3AD11-1B8C-4F4D-2159-6B668DC90479}"/>
              </a:ext>
            </a:extLst>
          </p:cNvPr>
          <p:cNvGrpSpPr/>
          <p:nvPr/>
        </p:nvGrpSpPr>
        <p:grpSpPr>
          <a:xfrm>
            <a:off x="2411976" y="5769026"/>
            <a:ext cx="450005" cy="900368"/>
            <a:chOff x="7272030" y="5768668"/>
            <a:chExt cx="450005" cy="900368"/>
          </a:xfrm>
        </p:grpSpPr>
        <p:grpSp>
          <p:nvGrpSpPr>
            <p:cNvPr id="202" name="グループ化 152">
              <a:extLst>
                <a:ext uri="{FF2B5EF4-FFF2-40B4-BE49-F238E27FC236}">
                  <a16:creationId xmlns:a16="http://schemas.microsoft.com/office/drawing/2014/main" id="{5122EF21-CBC1-F0DB-5471-4728735CF77E}"/>
                </a:ext>
              </a:extLst>
            </p:cNvPr>
            <p:cNvGrpSpPr/>
            <p:nvPr/>
          </p:nvGrpSpPr>
          <p:grpSpPr>
            <a:xfrm>
              <a:off x="7542033" y="6218673"/>
              <a:ext cx="180002" cy="90001"/>
              <a:chOff x="3643306" y="4500570"/>
              <a:chExt cx="428628" cy="144464"/>
            </a:xfrm>
          </p:grpSpPr>
          <p:cxnSp>
            <p:nvCxnSpPr>
              <p:cNvPr id="205" name="直線コネクタ 204">
                <a:extLst>
                  <a:ext uri="{FF2B5EF4-FFF2-40B4-BE49-F238E27FC236}">
                    <a16:creationId xmlns:a16="http://schemas.microsoft.com/office/drawing/2014/main" id="{B75BCA22-861F-81DF-639D-AFF814CA131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6" name="直線コネクタ 205">
                <a:extLst>
                  <a:ext uri="{FF2B5EF4-FFF2-40B4-BE49-F238E27FC236}">
                    <a16:creationId xmlns:a16="http://schemas.microsoft.com/office/drawing/2014/main" id="{452FF76C-BDE3-A109-910E-720655A941EC}"/>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7" name="直線コネクタ 206">
                <a:extLst>
                  <a:ext uri="{FF2B5EF4-FFF2-40B4-BE49-F238E27FC236}">
                    <a16:creationId xmlns:a16="http://schemas.microsoft.com/office/drawing/2014/main" id="{444297C8-2435-6ADF-A6A9-6A6DB7D0EEA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03" name="直線コネクタ 202">
              <a:extLst>
                <a:ext uri="{FF2B5EF4-FFF2-40B4-BE49-F238E27FC236}">
                  <a16:creationId xmlns:a16="http://schemas.microsoft.com/office/drawing/2014/main" id="{C41B1FB4-4C07-338B-3A33-31725CC79702}"/>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04" name="Rectangle 93">
              <a:extLst>
                <a:ext uri="{FF2B5EF4-FFF2-40B4-BE49-F238E27FC236}">
                  <a16:creationId xmlns:a16="http://schemas.microsoft.com/office/drawing/2014/main" id="{BBB74C7C-D3C2-109D-C3E4-6BA96F67869B}"/>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09" name="グループ化 208">
            <a:extLst>
              <a:ext uri="{FF2B5EF4-FFF2-40B4-BE49-F238E27FC236}">
                <a16:creationId xmlns:a16="http://schemas.microsoft.com/office/drawing/2014/main" id="{4CD9389D-D546-904E-66A7-411876C945B2}"/>
              </a:ext>
            </a:extLst>
          </p:cNvPr>
          <p:cNvGrpSpPr/>
          <p:nvPr/>
        </p:nvGrpSpPr>
        <p:grpSpPr>
          <a:xfrm>
            <a:off x="2501977" y="2438989"/>
            <a:ext cx="450049" cy="810009"/>
            <a:chOff x="7362031" y="2528632"/>
            <a:chExt cx="450049" cy="810009"/>
          </a:xfrm>
        </p:grpSpPr>
        <p:cxnSp>
          <p:nvCxnSpPr>
            <p:cNvPr id="210" name="直線コネクタ 209">
              <a:extLst>
                <a:ext uri="{FF2B5EF4-FFF2-40B4-BE49-F238E27FC236}">
                  <a16:creationId xmlns:a16="http://schemas.microsoft.com/office/drawing/2014/main" id="{B1E0F621-8199-B58E-19B1-E80C8E425D42}"/>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FA184D6D-25C4-5EB7-05E1-B075BEB8A08F}"/>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2" name="Rectangle 93">
              <a:extLst>
                <a:ext uri="{FF2B5EF4-FFF2-40B4-BE49-F238E27FC236}">
                  <a16:creationId xmlns:a16="http://schemas.microsoft.com/office/drawing/2014/main" id="{10B6A348-D917-0950-4BA6-B9AB5A81B721}"/>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13" name="グループ化 212">
            <a:extLst>
              <a:ext uri="{FF2B5EF4-FFF2-40B4-BE49-F238E27FC236}">
                <a16:creationId xmlns:a16="http://schemas.microsoft.com/office/drawing/2014/main" id="{09D2FD2B-BC13-E562-21E6-D1D41708E37A}"/>
              </a:ext>
            </a:extLst>
          </p:cNvPr>
          <p:cNvGrpSpPr/>
          <p:nvPr/>
        </p:nvGrpSpPr>
        <p:grpSpPr>
          <a:xfrm>
            <a:off x="5202007" y="4689014"/>
            <a:ext cx="1531092" cy="1440374"/>
            <a:chOff x="5202007" y="3068996"/>
            <a:chExt cx="1531092" cy="1440374"/>
          </a:xfrm>
        </p:grpSpPr>
        <p:sp>
          <p:nvSpPr>
            <p:cNvPr id="214" name="正方形/長方形 213">
              <a:extLst>
                <a:ext uri="{FF2B5EF4-FFF2-40B4-BE49-F238E27FC236}">
                  <a16:creationId xmlns:a16="http://schemas.microsoft.com/office/drawing/2014/main" id="{6757C420-CC60-25D6-9A6D-3A630A885C30}"/>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15" name="円/楕円 69">
              <a:extLst>
                <a:ext uri="{FF2B5EF4-FFF2-40B4-BE49-F238E27FC236}">
                  <a16:creationId xmlns:a16="http://schemas.microsoft.com/office/drawing/2014/main" id="{33529E84-B0CA-C7E8-9B19-A3ECB8BC757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16" name="直線コネクタ 215">
              <a:extLst>
                <a:ext uri="{FF2B5EF4-FFF2-40B4-BE49-F238E27FC236}">
                  <a16:creationId xmlns:a16="http://schemas.microsoft.com/office/drawing/2014/main" id="{CA7B9213-010B-9752-313C-6E229F3CFD47}"/>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5F4A510C-C8E8-C9BD-6017-EBBB22F516BA}"/>
                </a:ext>
              </a:extLst>
            </p:cNvPr>
            <p:cNvCxnSpPr>
              <a:cxnSpLocks/>
              <a:endCxn id="218"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18" name="円/楕円 68">
              <a:extLst>
                <a:ext uri="{FF2B5EF4-FFF2-40B4-BE49-F238E27FC236}">
                  <a16:creationId xmlns:a16="http://schemas.microsoft.com/office/drawing/2014/main" id="{CA457C54-4381-6979-1980-73A5F193BA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19" name="直線コネクタ 218">
              <a:extLst>
                <a:ext uri="{FF2B5EF4-FFF2-40B4-BE49-F238E27FC236}">
                  <a16:creationId xmlns:a16="http://schemas.microsoft.com/office/drawing/2014/main" id="{2B79A774-5E9D-2063-EE49-CEF5BCAD7AC5}"/>
                </a:ext>
              </a:extLst>
            </p:cNvPr>
            <p:cNvCxnSpPr>
              <a:cxnSpLocks/>
              <a:endCxn id="21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1A665C09-0AC5-0C76-3B57-CC676CB0463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1" name="Rectangle 93">
              <a:extLst>
                <a:ext uri="{FF2B5EF4-FFF2-40B4-BE49-F238E27FC236}">
                  <a16:creationId xmlns:a16="http://schemas.microsoft.com/office/drawing/2014/main" id="{B9CE869A-1C74-DBEC-4D9A-A2F51E5B34A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22" name="Rectangle 93">
              <a:extLst>
                <a:ext uri="{FF2B5EF4-FFF2-40B4-BE49-F238E27FC236}">
                  <a16:creationId xmlns:a16="http://schemas.microsoft.com/office/drawing/2014/main" id="{09ACFBFF-AFB6-5A74-21AF-94314F227432}"/>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3" name="Rectangle 93">
              <a:extLst>
                <a:ext uri="{FF2B5EF4-FFF2-40B4-BE49-F238E27FC236}">
                  <a16:creationId xmlns:a16="http://schemas.microsoft.com/office/drawing/2014/main" id="{60D7CBAA-A512-99C8-E0EE-E321CF5BA915}"/>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24" name="直線コネクタ 223">
              <a:extLst>
                <a:ext uri="{FF2B5EF4-FFF2-40B4-BE49-F238E27FC236}">
                  <a16:creationId xmlns:a16="http://schemas.microsoft.com/office/drawing/2014/main" id="{07460463-69A8-2613-DC65-FA451B7350DD}"/>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60C38AF-BEC8-86BC-AE59-9C3459E0559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41" name="直線コネクタ 240">
            <a:extLst>
              <a:ext uri="{FF2B5EF4-FFF2-40B4-BE49-F238E27FC236}">
                <a16:creationId xmlns:a16="http://schemas.microsoft.com/office/drawing/2014/main" id="{B5605DEF-F702-B256-B768-4CE10AECE16F}"/>
              </a:ext>
            </a:extLst>
          </p:cNvPr>
          <p:cNvCxnSpPr>
            <a:cxnSpLocks/>
          </p:cNvCxnSpPr>
          <p:nvPr/>
        </p:nvCxnSpPr>
        <p:spPr>
          <a:xfrm flipV="1">
            <a:off x="5292008" y="3609002"/>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E325F25E-3AA9-2669-EA8F-8AC80EACA77A}"/>
              </a:ext>
            </a:extLst>
          </p:cNvPr>
          <p:cNvCxnSpPr>
            <a:cxnSpLocks/>
          </p:cNvCxnSpPr>
          <p:nvPr/>
        </p:nvCxnSpPr>
        <p:spPr>
          <a:xfrm flipH="1">
            <a:off x="4572000"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D0F22FD0-AD30-ABAE-980D-492C439CF21D}"/>
              </a:ext>
            </a:extLst>
          </p:cNvPr>
          <p:cNvCxnSpPr>
            <a:cxnSpLocks/>
          </p:cNvCxnSpPr>
          <p:nvPr/>
        </p:nvCxnSpPr>
        <p:spPr>
          <a:xfrm>
            <a:off x="6732024"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224D4022-A50D-5B51-B840-AA3F8829B7DD}"/>
              </a:ext>
            </a:extLst>
          </p:cNvPr>
          <p:cNvCxnSpPr>
            <a:cxnSpLocks/>
          </p:cNvCxnSpPr>
          <p:nvPr/>
        </p:nvCxnSpPr>
        <p:spPr>
          <a:xfrm flipV="1">
            <a:off x="6732024" y="3969006"/>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5" name="Rectangle 93">
            <a:extLst>
              <a:ext uri="{FF2B5EF4-FFF2-40B4-BE49-F238E27FC236}">
                <a16:creationId xmlns:a16="http://schemas.microsoft.com/office/drawing/2014/main" id="{23F7DEAA-E52D-E17C-1F0C-60C90883E794}"/>
              </a:ext>
            </a:extLst>
          </p:cNvPr>
          <p:cNvSpPr>
            <a:spLocks noChangeArrowheads="1"/>
          </p:cNvSpPr>
          <p:nvPr/>
        </p:nvSpPr>
        <p:spPr bwMode="auto">
          <a:xfrm>
            <a:off x="457200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246" name="Rectangle 93">
            <a:extLst>
              <a:ext uri="{FF2B5EF4-FFF2-40B4-BE49-F238E27FC236}">
                <a16:creationId xmlns:a16="http://schemas.microsoft.com/office/drawing/2014/main" id="{8B813A1D-A329-1518-5C96-CD4E7F2CA797}"/>
              </a:ext>
            </a:extLst>
          </p:cNvPr>
          <p:cNvSpPr>
            <a:spLocks noChangeArrowheads="1"/>
          </p:cNvSpPr>
          <p:nvPr/>
        </p:nvSpPr>
        <p:spPr bwMode="auto">
          <a:xfrm>
            <a:off x="7092028"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47" name="グループ化 246">
            <a:extLst>
              <a:ext uri="{FF2B5EF4-FFF2-40B4-BE49-F238E27FC236}">
                <a16:creationId xmlns:a16="http://schemas.microsoft.com/office/drawing/2014/main" id="{9359519E-9A68-A55A-E41A-DA40622E6171}"/>
              </a:ext>
            </a:extLst>
          </p:cNvPr>
          <p:cNvGrpSpPr/>
          <p:nvPr/>
        </p:nvGrpSpPr>
        <p:grpSpPr>
          <a:xfrm>
            <a:off x="6372020" y="5769026"/>
            <a:ext cx="450005" cy="900368"/>
            <a:chOff x="7272030" y="5768668"/>
            <a:chExt cx="450005" cy="900368"/>
          </a:xfrm>
        </p:grpSpPr>
        <p:grpSp>
          <p:nvGrpSpPr>
            <p:cNvPr id="248" name="グループ化 152">
              <a:extLst>
                <a:ext uri="{FF2B5EF4-FFF2-40B4-BE49-F238E27FC236}">
                  <a16:creationId xmlns:a16="http://schemas.microsoft.com/office/drawing/2014/main" id="{2F843937-0A7F-9C8B-D5C2-CBB2D143A921}"/>
                </a:ext>
              </a:extLst>
            </p:cNvPr>
            <p:cNvGrpSpPr/>
            <p:nvPr/>
          </p:nvGrpSpPr>
          <p:grpSpPr>
            <a:xfrm>
              <a:off x="7542033" y="6218673"/>
              <a:ext cx="180002" cy="90001"/>
              <a:chOff x="3643306" y="4500570"/>
              <a:chExt cx="428628" cy="144464"/>
            </a:xfrm>
          </p:grpSpPr>
          <p:cxnSp>
            <p:nvCxnSpPr>
              <p:cNvPr id="251" name="直線コネクタ 250">
                <a:extLst>
                  <a:ext uri="{FF2B5EF4-FFF2-40B4-BE49-F238E27FC236}">
                    <a16:creationId xmlns:a16="http://schemas.microsoft.com/office/drawing/2014/main" id="{C29C0043-F061-476D-1860-E6AA7A463CBA}"/>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2" name="直線コネクタ 251">
                <a:extLst>
                  <a:ext uri="{FF2B5EF4-FFF2-40B4-BE49-F238E27FC236}">
                    <a16:creationId xmlns:a16="http://schemas.microsoft.com/office/drawing/2014/main" id="{1B21F8BE-903E-1AA4-9341-ADB5F8C94F8D}"/>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3" name="直線コネクタ 252">
                <a:extLst>
                  <a:ext uri="{FF2B5EF4-FFF2-40B4-BE49-F238E27FC236}">
                    <a16:creationId xmlns:a16="http://schemas.microsoft.com/office/drawing/2014/main" id="{05959C87-47B1-E546-6899-0BD1E9B649E5}"/>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49" name="直線コネクタ 248">
              <a:extLst>
                <a:ext uri="{FF2B5EF4-FFF2-40B4-BE49-F238E27FC236}">
                  <a16:creationId xmlns:a16="http://schemas.microsoft.com/office/drawing/2014/main" id="{D8F1CCA8-4964-C462-5EBB-81D57772C576}"/>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F537674D-7854-C277-2BB9-04332A9DCF73}"/>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54" name="グループ化 253">
            <a:extLst>
              <a:ext uri="{FF2B5EF4-FFF2-40B4-BE49-F238E27FC236}">
                <a16:creationId xmlns:a16="http://schemas.microsoft.com/office/drawing/2014/main" id="{463F0C2E-68EF-9203-6440-53A4FC134B49}"/>
              </a:ext>
            </a:extLst>
          </p:cNvPr>
          <p:cNvGrpSpPr/>
          <p:nvPr/>
        </p:nvGrpSpPr>
        <p:grpSpPr>
          <a:xfrm>
            <a:off x="6462021" y="2438989"/>
            <a:ext cx="450049" cy="810009"/>
            <a:chOff x="7362031" y="2528632"/>
            <a:chExt cx="450049" cy="810009"/>
          </a:xfrm>
        </p:grpSpPr>
        <p:cxnSp>
          <p:nvCxnSpPr>
            <p:cNvPr id="255" name="直線コネクタ 254">
              <a:extLst>
                <a:ext uri="{FF2B5EF4-FFF2-40B4-BE49-F238E27FC236}">
                  <a16:creationId xmlns:a16="http://schemas.microsoft.com/office/drawing/2014/main" id="{5767B4D0-FA96-44C0-85DB-E5A905127F9B}"/>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10A2DAC7-0C81-E91D-5F58-DDAF2E01788E}"/>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7" name="Rectangle 93">
              <a:extLst>
                <a:ext uri="{FF2B5EF4-FFF2-40B4-BE49-F238E27FC236}">
                  <a16:creationId xmlns:a16="http://schemas.microsoft.com/office/drawing/2014/main" id="{78FDD82C-B903-E733-1208-3DDA4D7D4CCA}"/>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sp>
        <p:nvSpPr>
          <p:cNvPr id="258" name="Rectangle 93">
            <a:extLst>
              <a:ext uri="{FF2B5EF4-FFF2-40B4-BE49-F238E27FC236}">
                <a16:creationId xmlns:a16="http://schemas.microsoft.com/office/drawing/2014/main" id="{BFB63D3F-AF71-542E-0C39-90F2213D36D0}"/>
              </a:ext>
            </a:extLst>
          </p:cNvPr>
          <p:cNvSpPr>
            <a:spLocks noChangeArrowheads="1"/>
          </p:cNvSpPr>
          <p:nvPr/>
        </p:nvSpPr>
        <p:spPr bwMode="auto">
          <a:xfrm>
            <a:off x="341953"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sp>
        <p:nvSpPr>
          <p:cNvPr id="259" name="Rectangle 93">
            <a:extLst>
              <a:ext uri="{FF2B5EF4-FFF2-40B4-BE49-F238E27FC236}">
                <a16:creationId xmlns:a16="http://schemas.microsoft.com/office/drawing/2014/main" id="{0FBB2383-958D-2B78-E519-D84594D14929}"/>
              </a:ext>
            </a:extLst>
          </p:cNvPr>
          <p:cNvSpPr>
            <a:spLocks noChangeArrowheads="1"/>
          </p:cNvSpPr>
          <p:nvPr/>
        </p:nvSpPr>
        <p:spPr bwMode="auto">
          <a:xfrm>
            <a:off x="3491988"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sp>
        <p:nvSpPr>
          <p:cNvPr id="261" name="Rectangle 93">
            <a:extLst>
              <a:ext uri="{FF2B5EF4-FFF2-40B4-BE49-F238E27FC236}">
                <a16:creationId xmlns:a16="http://schemas.microsoft.com/office/drawing/2014/main" id="{D406EC6A-D193-D572-10B8-DC40E38C8B39}"/>
              </a:ext>
            </a:extLst>
          </p:cNvPr>
          <p:cNvSpPr>
            <a:spLocks noChangeArrowheads="1"/>
          </p:cNvSpPr>
          <p:nvPr/>
        </p:nvSpPr>
        <p:spPr bwMode="auto">
          <a:xfrm>
            <a:off x="4301997"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sp>
        <p:nvSpPr>
          <p:cNvPr id="262" name="Rectangle 93">
            <a:extLst>
              <a:ext uri="{FF2B5EF4-FFF2-40B4-BE49-F238E27FC236}">
                <a16:creationId xmlns:a16="http://schemas.microsoft.com/office/drawing/2014/main" id="{BD8A4CF3-9B11-E43C-DB2A-F57C05B79ED7}"/>
              </a:ext>
            </a:extLst>
          </p:cNvPr>
          <p:cNvSpPr>
            <a:spLocks noChangeArrowheads="1"/>
          </p:cNvSpPr>
          <p:nvPr/>
        </p:nvSpPr>
        <p:spPr bwMode="auto">
          <a:xfrm>
            <a:off x="7452032"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grpSp>
        <p:nvGrpSpPr>
          <p:cNvPr id="4" name="グループ化 3">
            <a:extLst>
              <a:ext uri="{FF2B5EF4-FFF2-40B4-BE49-F238E27FC236}">
                <a16:creationId xmlns:a16="http://schemas.microsoft.com/office/drawing/2014/main" id="{9D5C6644-17F7-DF87-B4BB-14D7DEA483B9}"/>
              </a:ext>
            </a:extLst>
          </p:cNvPr>
          <p:cNvGrpSpPr/>
          <p:nvPr/>
        </p:nvGrpSpPr>
        <p:grpSpPr>
          <a:xfrm>
            <a:off x="1241963" y="2888994"/>
            <a:ext cx="1531092" cy="1440374"/>
            <a:chOff x="5202007" y="2708992"/>
            <a:chExt cx="1531092" cy="1440374"/>
          </a:xfrm>
        </p:grpSpPr>
        <p:grpSp>
          <p:nvGrpSpPr>
            <p:cNvPr id="5" name="グループ化 4">
              <a:extLst>
                <a:ext uri="{FF2B5EF4-FFF2-40B4-BE49-F238E27FC236}">
                  <a16:creationId xmlns:a16="http://schemas.microsoft.com/office/drawing/2014/main" id="{0DF5CD34-FE86-8A7F-DB1C-32226169C2A0}"/>
                </a:ext>
              </a:extLst>
            </p:cNvPr>
            <p:cNvGrpSpPr/>
            <p:nvPr/>
          </p:nvGrpSpPr>
          <p:grpSpPr>
            <a:xfrm>
              <a:off x="5202007" y="2708992"/>
              <a:ext cx="1531092" cy="1440374"/>
              <a:chOff x="5202007" y="3068996"/>
              <a:chExt cx="1531092" cy="1440374"/>
            </a:xfrm>
          </p:grpSpPr>
          <p:sp>
            <p:nvSpPr>
              <p:cNvPr id="7" name="正方形/長方形 6">
                <a:extLst>
                  <a:ext uri="{FF2B5EF4-FFF2-40B4-BE49-F238E27FC236}">
                    <a16:creationId xmlns:a16="http://schemas.microsoft.com/office/drawing/2014/main" id="{88AD6DA1-1953-853D-C54C-05F384620795}"/>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8" name="円/楕円 69">
                <a:extLst>
                  <a:ext uri="{FF2B5EF4-FFF2-40B4-BE49-F238E27FC236}">
                    <a16:creationId xmlns:a16="http://schemas.microsoft.com/office/drawing/2014/main" id="{94B33332-1EEB-59C0-993C-9BA78B69F063}"/>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 name="直線コネクタ 8">
                <a:extLst>
                  <a:ext uri="{FF2B5EF4-FFF2-40B4-BE49-F238E27FC236}">
                    <a16:creationId xmlns:a16="http://schemas.microsoft.com/office/drawing/2014/main" id="{D4DA51BE-3239-81E3-5BEE-622419DE28E4}"/>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95467A8-B891-DD3C-1E68-D419F005983B}"/>
                  </a:ext>
                </a:extLst>
              </p:cNvPr>
              <p:cNvCxnSpPr>
                <a:cxnSpLocks/>
                <a:endCxn id="11"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 name="円/楕円 68">
                <a:extLst>
                  <a:ext uri="{FF2B5EF4-FFF2-40B4-BE49-F238E27FC236}">
                    <a16:creationId xmlns:a16="http://schemas.microsoft.com/office/drawing/2014/main" id="{EF147CE7-2645-04D4-94DB-F2DA588A0FF1}"/>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 name="直線コネクタ 11">
                <a:extLst>
                  <a:ext uri="{FF2B5EF4-FFF2-40B4-BE49-F238E27FC236}">
                    <a16:creationId xmlns:a16="http://schemas.microsoft.com/office/drawing/2014/main" id="{F91270B5-DC2A-699D-2404-B3DF96C71827}"/>
                  </a:ext>
                </a:extLst>
              </p:cNvPr>
              <p:cNvCxnSpPr>
                <a:cxnSpLocks/>
                <a:endCxn id="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D9029EA-E148-4262-A462-F8459BF08AF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 name="Rectangle 93">
                <a:extLst>
                  <a:ext uri="{FF2B5EF4-FFF2-40B4-BE49-F238E27FC236}">
                    <a16:creationId xmlns:a16="http://schemas.microsoft.com/office/drawing/2014/main" id="{89BFD26E-1012-E7D4-A523-56E1E1922865}"/>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 name="Rectangle 93">
                <a:extLst>
                  <a:ext uri="{FF2B5EF4-FFF2-40B4-BE49-F238E27FC236}">
                    <a16:creationId xmlns:a16="http://schemas.microsoft.com/office/drawing/2014/main" id="{DEF67275-5DDA-22E8-08DE-FDC82F49823C}"/>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6" name="Rectangle 93">
                <a:extLst>
                  <a:ext uri="{FF2B5EF4-FFF2-40B4-BE49-F238E27FC236}">
                    <a16:creationId xmlns:a16="http://schemas.microsoft.com/office/drawing/2014/main" id="{4122AD23-BD8D-05BC-1EAB-C4A35C872AD2}"/>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7" name="直線コネクタ 16">
                <a:extLst>
                  <a:ext uri="{FF2B5EF4-FFF2-40B4-BE49-F238E27FC236}">
                    <a16:creationId xmlns:a16="http://schemas.microsoft.com/office/drawing/2014/main" id="{D765D1BA-4A66-C95C-A42B-372211CE23F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0FAD92C-2756-D832-D999-5971288DE06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6" name="円/楕円 69">
              <a:extLst>
                <a:ext uri="{FF2B5EF4-FFF2-40B4-BE49-F238E27FC236}">
                  <a16:creationId xmlns:a16="http://schemas.microsoft.com/office/drawing/2014/main" id="{277D1E25-CDD3-5C43-379E-4F8ACBB558CC}"/>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9" name="グループ化 18">
            <a:extLst>
              <a:ext uri="{FF2B5EF4-FFF2-40B4-BE49-F238E27FC236}">
                <a16:creationId xmlns:a16="http://schemas.microsoft.com/office/drawing/2014/main" id="{DDA7DA1A-A7CB-40B5-08B8-CE47972F26F2}"/>
              </a:ext>
            </a:extLst>
          </p:cNvPr>
          <p:cNvGrpSpPr/>
          <p:nvPr/>
        </p:nvGrpSpPr>
        <p:grpSpPr>
          <a:xfrm>
            <a:off x="5202007" y="2888994"/>
            <a:ext cx="1531092" cy="1440374"/>
            <a:chOff x="5202007" y="2708992"/>
            <a:chExt cx="1531092" cy="1440374"/>
          </a:xfrm>
        </p:grpSpPr>
        <p:grpSp>
          <p:nvGrpSpPr>
            <p:cNvPr id="20" name="グループ化 19">
              <a:extLst>
                <a:ext uri="{FF2B5EF4-FFF2-40B4-BE49-F238E27FC236}">
                  <a16:creationId xmlns:a16="http://schemas.microsoft.com/office/drawing/2014/main" id="{6E93DA43-D468-3460-1773-9FEDA6C00097}"/>
                </a:ext>
              </a:extLst>
            </p:cNvPr>
            <p:cNvGrpSpPr/>
            <p:nvPr/>
          </p:nvGrpSpPr>
          <p:grpSpPr>
            <a:xfrm>
              <a:off x="5202007" y="2708992"/>
              <a:ext cx="1531092" cy="1440374"/>
              <a:chOff x="5202007" y="3068996"/>
              <a:chExt cx="1531092" cy="1440374"/>
            </a:xfrm>
          </p:grpSpPr>
          <p:sp>
            <p:nvSpPr>
              <p:cNvPr id="22" name="正方形/長方形 21">
                <a:extLst>
                  <a:ext uri="{FF2B5EF4-FFF2-40B4-BE49-F238E27FC236}">
                    <a16:creationId xmlns:a16="http://schemas.microsoft.com/office/drawing/2014/main" id="{0F61585C-0E2B-4566-7C7C-52C6798353C1}"/>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3" name="円/楕円 69">
                <a:extLst>
                  <a:ext uri="{FF2B5EF4-FFF2-40B4-BE49-F238E27FC236}">
                    <a16:creationId xmlns:a16="http://schemas.microsoft.com/office/drawing/2014/main" id="{04E46F4D-7D24-83BC-B369-AA5DB8A83C53}"/>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 name="直線コネクタ 23">
                <a:extLst>
                  <a:ext uri="{FF2B5EF4-FFF2-40B4-BE49-F238E27FC236}">
                    <a16:creationId xmlns:a16="http://schemas.microsoft.com/office/drawing/2014/main" id="{C43D20CE-65E9-12EA-7175-DDDCE5DE30C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CC533A-65FF-F253-56D6-57FA3C3DA974}"/>
                  </a:ext>
                </a:extLst>
              </p:cNvPr>
              <p:cNvCxnSpPr>
                <a:cxnSpLocks/>
                <a:endCxn id="26"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 name="円/楕円 68">
                <a:extLst>
                  <a:ext uri="{FF2B5EF4-FFF2-40B4-BE49-F238E27FC236}">
                    <a16:creationId xmlns:a16="http://schemas.microsoft.com/office/drawing/2014/main" id="{A26AC90B-3976-30F4-6B32-8814E2FF79B6}"/>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7" name="直線コネクタ 26">
                <a:extLst>
                  <a:ext uri="{FF2B5EF4-FFF2-40B4-BE49-F238E27FC236}">
                    <a16:creationId xmlns:a16="http://schemas.microsoft.com/office/drawing/2014/main" id="{18FC9601-D083-0C48-85AB-B6AED0793A02}"/>
                  </a:ext>
                </a:extLst>
              </p:cNvPr>
              <p:cNvCxnSpPr>
                <a:cxnSpLocks/>
                <a:endCxn id="2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275D1F4-791C-9327-8D7A-6C190242B6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9" name="Rectangle 93">
                <a:extLst>
                  <a:ext uri="{FF2B5EF4-FFF2-40B4-BE49-F238E27FC236}">
                    <a16:creationId xmlns:a16="http://schemas.microsoft.com/office/drawing/2014/main" id="{049FB911-97B0-C7B2-F0A3-17E8DB0EC211}"/>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0" name="Rectangle 93">
                <a:extLst>
                  <a:ext uri="{FF2B5EF4-FFF2-40B4-BE49-F238E27FC236}">
                    <a16:creationId xmlns:a16="http://schemas.microsoft.com/office/drawing/2014/main" id="{E7AF9F66-308D-B218-3883-8195BEADAFA6}"/>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31" name="Rectangle 93">
                <a:extLst>
                  <a:ext uri="{FF2B5EF4-FFF2-40B4-BE49-F238E27FC236}">
                    <a16:creationId xmlns:a16="http://schemas.microsoft.com/office/drawing/2014/main" id="{6062679B-F9BB-D479-0D8E-DE5C7683ACA5}"/>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32" name="直線コネクタ 31">
                <a:extLst>
                  <a:ext uri="{FF2B5EF4-FFF2-40B4-BE49-F238E27FC236}">
                    <a16:creationId xmlns:a16="http://schemas.microsoft.com/office/drawing/2014/main" id="{9FD4AA1C-3AE5-5813-114E-8C477169F5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B4C4CB3-C758-DDCC-7EB9-86631B50AB0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1" name="円/楕円 69">
              <a:extLst>
                <a:ext uri="{FF2B5EF4-FFF2-40B4-BE49-F238E27FC236}">
                  <a16:creationId xmlns:a16="http://schemas.microsoft.com/office/drawing/2014/main" id="{3812F685-3992-346F-EC81-6D4B2756797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1795424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60A71-B915-4093-646D-0853CE010C39}"/>
              </a:ext>
            </a:extLst>
          </p:cNvPr>
          <p:cNvSpPr>
            <a:spLocks noGrp="1"/>
          </p:cNvSpPr>
          <p:nvPr>
            <p:ph type="title"/>
          </p:nvPr>
        </p:nvSpPr>
        <p:spPr/>
        <p:txBody>
          <a:bodyPr/>
          <a:lstStyle/>
          <a:p>
            <a:r>
              <a:rPr lang="en-US" altLang="ja-JP" dirty="0"/>
              <a:t>NAND </a:t>
            </a:r>
            <a:r>
              <a:rPr lang="ja-JP" altLang="en-US" dirty="0"/>
              <a:t>ゲート</a:t>
            </a:r>
            <a:endParaRPr lang="en-US" dirty="0"/>
          </a:p>
        </p:txBody>
      </p:sp>
      <p:sp>
        <p:nvSpPr>
          <p:cNvPr id="3" name="コンテンツ プレースホルダー 2">
            <a:extLst>
              <a:ext uri="{FF2B5EF4-FFF2-40B4-BE49-F238E27FC236}">
                <a16:creationId xmlns:a16="http://schemas.microsoft.com/office/drawing/2014/main" id="{6500B301-4C05-2F54-477C-AF3B848D014B}"/>
              </a:ext>
            </a:extLst>
          </p:cNvPr>
          <p:cNvSpPr>
            <a:spLocks noGrp="1"/>
          </p:cNvSpPr>
          <p:nvPr>
            <p:ph sz="quarter" idx="10"/>
          </p:nvPr>
        </p:nvSpPr>
        <p:spPr>
          <a:xfrm>
            <a:off x="611956" y="1088975"/>
            <a:ext cx="8280092" cy="1620018"/>
          </a:xfrm>
        </p:spPr>
        <p:txBody>
          <a:bodyPr/>
          <a:lstStyle/>
          <a:p>
            <a:r>
              <a:rPr lang="en-US" altLang="ja-JP" dirty="0"/>
              <a:t>NAND </a:t>
            </a:r>
            <a:r>
              <a:rPr lang="ja-JP" altLang="en-US" dirty="0"/>
              <a:t>は </a:t>
            </a:r>
            <a:r>
              <a:rPr lang="en-US" altLang="ja-JP" dirty="0"/>
              <a:t>AND </a:t>
            </a:r>
            <a:r>
              <a:rPr lang="ja-JP" altLang="en-US" dirty="0"/>
              <a:t>の結果の </a:t>
            </a:r>
            <a:r>
              <a:rPr lang="en-US" altLang="ja-JP" dirty="0"/>
              <a:t>NOT </a:t>
            </a:r>
            <a:r>
              <a:rPr lang="ja-JP" altLang="en-US" dirty="0"/>
              <a:t>をとったもの</a:t>
            </a:r>
            <a:endParaRPr lang="en-US" altLang="ja-JP" dirty="0"/>
          </a:p>
          <a:p>
            <a:pPr lvl="1"/>
            <a:r>
              <a:rPr lang="ja-JP" altLang="en-US" dirty="0"/>
              <a:t>左側が </a:t>
            </a:r>
            <a:r>
              <a:rPr lang="en-US" altLang="ja-JP" dirty="0"/>
              <a:t>AND </a:t>
            </a:r>
            <a:r>
              <a:rPr lang="ja-JP" altLang="en-US" dirty="0"/>
              <a:t>右側が </a:t>
            </a:r>
            <a:r>
              <a:rPr lang="en-US" altLang="ja-JP" dirty="0"/>
              <a:t>NAND</a:t>
            </a:r>
          </a:p>
          <a:p>
            <a:pPr lvl="1"/>
            <a:r>
              <a:rPr lang="en-US" altLang="ja-JP" dirty="0"/>
              <a:t>NAND </a:t>
            </a:r>
            <a:r>
              <a:rPr lang="ja-JP" altLang="en-US" dirty="0"/>
              <a:t>は </a:t>
            </a:r>
            <a:r>
              <a:rPr lang="en-US" altLang="ja-JP" dirty="0"/>
              <a:t>AND </a:t>
            </a:r>
            <a:r>
              <a:rPr lang="ja-JP" altLang="en-US" dirty="0"/>
              <a:t>の後ろに白丸（反転）がある形で描く</a:t>
            </a:r>
            <a:endParaRPr lang="en-US" dirty="0"/>
          </a:p>
        </p:txBody>
      </p:sp>
      <p:graphicFrame>
        <p:nvGraphicFramePr>
          <p:cNvPr id="5" name="Group 383">
            <a:extLst>
              <a:ext uri="{FF2B5EF4-FFF2-40B4-BE49-F238E27FC236}">
                <a16:creationId xmlns:a16="http://schemas.microsoft.com/office/drawing/2014/main" id="{44CF10AD-7774-CD1D-534A-0BE39A491A0E}"/>
              </a:ext>
            </a:extLst>
          </p:cNvPr>
          <p:cNvGraphicFramePr>
            <a:graphicFrameLocks/>
          </p:cNvGraphicFramePr>
          <p:nvPr>
            <p:extLst>
              <p:ext uri="{D42A27DB-BD31-4B8C-83A1-F6EECF244321}">
                <p14:modId xmlns:p14="http://schemas.microsoft.com/office/powerpoint/2010/main" val="3943185823"/>
              </p:ext>
            </p:extLst>
          </p:nvPr>
        </p:nvGraphicFramePr>
        <p:xfrm>
          <a:off x="5202007" y="414900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Line 9">
            <a:extLst>
              <a:ext uri="{FF2B5EF4-FFF2-40B4-BE49-F238E27FC236}">
                <a16:creationId xmlns:a16="http://schemas.microsoft.com/office/drawing/2014/main" id="{A6267ECB-1E91-FADD-09AD-698517BB0FD1}"/>
              </a:ext>
            </a:extLst>
          </p:cNvPr>
          <p:cNvSpPr>
            <a:spLocks noChangeShapeType="1"/>
          </p:cNvSpPr>
          <p:nvPr/>
        </p:nvSpPr>
        <p:spPr bwMode="auto">
          <a:xfrm>
            <a:off x="5291709" y="325018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7" name="Line 10">
            <a:extLst>
              <a:ext uri="{FF2B5EF4-FFF2-40B4-BE49-F238E27FC236}">
                <a16:creationId xmlns:a16="http://schemas.microsoft.com/office/drawing/2014/main" id="{B996065F-5CA5-428C-672A-7637E8AA7282}"/>
              </a:ext>
            </a:extLst>
          </p:cNvPr>
          <p:cNvSpPr>
            <a:spLocks noChangeShapeType="1"/>
          </p:cNvSpPr>
          <p:nvPr/>
        </p:nvSpPr>
        <p:spPr bwMode="auto">
          <a:xfrm>
            <a:off x="5291709" y="361055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1">
            <a:extLst>
              <a:ext uri="{FF2B5EF4-FFF2-40B4-BE49-F238E27FC236}">
                <a16:creationId xmlns:a16="http://schemas.microsoft.com/office/drawing/2014/main" id="{10FB03F6-469A-BABA-08D1-7648F9846B2E}"/>
              </a:ext>
            </a:extLst>
          </p:cNvPr>
          <p:cNvSpPr>
            <a:spLocks noChangeShapeType="1"/>
          </p:cNvSpPr>
          <p:nvPr/>
        </p:nvSpPr>
        <p:spPr bwMode="auto">
          <a:xfrm>
            <a:off x="6372020" y="342900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Rectangle 18">
            <a:extLst>
              <a:ext uri="{FF2B5EF4-FFF2-40B4-BE49-F238E27FC236}">
                <a16:creationId xmlns:a16="http://schemas.microsoft.com/office/drawing/2014/main" id="{978EF72D-C281-DB3E-72A1-88AC45F75039}"/>
              </a:ext>
            </a:extLst>
          </p:cNvPr>
          <p:cNvSpPr>
            <a:spLocks noChangeArrowheads="1"/>
          </p:cNvSpPr>
          <p:nvPr/>
        </p:nvSpPr>
        <p:spPr bwMode="auto">
          <a:xfrm>
            <a:off x="4931346" y="3070801"/>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10" name="Rectangle 20">
            <a:extLst>
              <a:ext uri="{FF2B5EF4-FFF2-40B4-BE49-F238E27FC236}">
                <a16:creationId xmlns:a16="http://schemas.microsoft.com/office/drawing/2014/main" id="{EAA69D3A-3146-D574-DB62-D8DCF8FDFABE}"/>
              </a:ext>
            </a:extLst>
          </p:cNvPr>
          <p:cNvSpPr>
            <a:spLocks noChangeArrowheads="1"/>
          </p:cNvSpPr>
          <p:nvPr/>
        </p:nvSpPr>
        <p:spPr bwMode="auto">
          <a:xfrm>
            <a:off x="4931346" y="3429576"/>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sp>
        <p:nvSpPr>
          <p:cNvPr id="11" name="Rectangle 21">
            <a:extLst>
              <a:ext uri="{FF2B5EF4-FFF2-40B4-BE49-F238E27FC236}">
                <a16:creationId xmlns:a16="http://schemas.microsoft.com/office/drawing/2014/main" id="{9AEA9881-CFB7-983D-4B3D-571EE255FDD2}"/>
              </a:ext>
            </a:extLst>
          </p:cNvPr>
          <p:cNvSpPr>
            <a:spLocks noChangeArrowheads="1"/>
          </p:cNvSpPr>
          <p:nvPr/>
        </p:nvSpPr>
        <p:spPr bwMode="auto">
          <a:xfrm>
            <a:off x="6822025" y="3248998"/>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c</a:t>
            </a:r>
          </a:p>
        </p:txBody>
      </p:sp>
      <p:pic>
        <p:nvPicPr>
          <p:cNvPr id="12" name="Picture 83" descr="NAND">
            <a:extLst>
              <a:ext uri="{FF2B5EF4-FFF2-40B4-BE49-F238E27FC236}">
                <a16:creationId xmlns:a16="http://schemas.microsoft.com/office/drawing/2014/main" id="{684E7946-4FBA-AE72-2460-37948A882C2F}"/>
              </a:ext>
            </a:extLst>
          </p:cNvPr>
          <p:cNvPicPr>
            <a:picLocks noChangeAspect="1" noChangeArrowheads="1"/>
          </p:cNvPicPr>
          <p:nvPr/>
        </p:nvPicPr>
        <p:blipFill>
          <a:blip r:embed="rId2" cstate="print"/>
          <a:srcRect/>
          <a:stretch>
            <a:fillRect/>
          </a:stretch>
        </p:blipFill>
        <p:spPr bwMode="auto">
          <a:xfrm>
            <a:off x="5562011" y="3068996"/>
            <a:ext cx="1079500" cy="720725"/>
          </a:xfrm>
          <a:prstGeom prst="rect">
            <a:avLst/>
          </a:prstGeom>
          <a:noFill/>
        </p:spPr>
      </p:pic>
      <p:sp>
        <p:nvSpPr>
          <p:cNvPr id="16" name="Line 9">
            <a:extLst>
              <a:ext uri="{FF2B5EF4-FFF2-40B4-BE49-F238E27FC236}">
                <a16:creationId xmlns:a16="http://schemas.microsoft.com/office/drawing/2014/main" id="{1C589DBC-DE83-6803-22F9-4B665111054B}"/>
              </a:ext>
            </a:extLst>
          </p:cNvPr>
          <p:cNvSpPr>
            <a:spLocks noChangeShapeType="1"/>
          </p:cNvSpPr>
          <p:nvPr/>
        </p:nvSpPr>
        <p:spPr bwMode="auto">
          <a:xfrm>
            <a:off x="2051673" y="325018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7" name="Line 10">
            <a:extLst>
              <a:ext uri="{FF2B5EF4-FFF2-40B4-BE49-F238E27FC236}">
                <a16:creationId xmlns:a16="http://schemas.microsoft.com/office/drawing/2014/main" id="{AEDE91A7-9943-AED4-EC04-98D7783F485E}"/>
              </a:ext>
            </a:extLst>
          </p:cNvPr>
          <p:cNvSpPr>
            <a:spLocks noChangeShapeType="1"/>
          </p:cNvSpPr>
          <p:nvPr/>
        </p:nvSpPr>
        <p:spPr bwMode="auto">
          <a:xfrm>
            <a:off x="2051673" y="361055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55B5F2AB-E6BA-1605-5D89-57FC9C5E9107}"/>
              </a:ext>
            </a:extLst>
          </p:cNvPr>
          <p:cNvSpPr>
            <a:spLocks noChangeShapeType="1"/>
          </p:cNvSpPr>
          <p:nvPr/>
        </p:nvSpPr>
        <p:spPr bwMode="auto">
          <a:xfrm>
            <a:off x="3131984" y="342900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9" name="Rectangle 18">
            <a:extLst>
              <a:ext uri="{FF2B5EF4-FFF2-40B4-BE49-F238E27FC236}">
                <a16:creationId xmlns:a16="http://schemas.microsoft.com/office/drawing/2014/main" id="{F7A038E9-22BD-6904-54BD-5CC3E6F64FF4}"/>
              </a:ext>
            </a:extLst>
          </p:cNvPr>
          <p:cNvSpPr>
            <a:spLocks noChangeArrowheads="1"/>
          </p:cNvSpPr>
          <p:nvPr/>
        </p:nvSpPr>
        <p:spPr bwMode="auto">
          <a:xfrm>
            <a:off x="1691310" y="3070801"/>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20" name="Rectangle 20">
            <a:extLst>
              <a:ext uri="{FF2B5EF4-FFF2-40B4-BE49-F238E27FC236}">
                <a16:creationId xmlns:a16="http://schemas.microsoft.com/office/drawing/2014/main" id="{31A8AACC-768E-627D-55CB-5A62AD4F95E8}"/>
              </a:ext>
            </a:extLst>
          </p:cNvPr>
          <p:cNvSpPr>
            <a:spLocks noChangeArrowheads="1"/>
          </p:cNvSpPr>
          <p:nvPr/>
        </p:nvSpPr>
        <p:spPr bwMode="auto">
          <a:xfrm>
            <a:off x="1691310" y="3429576"/>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sp>
        <p:nvSpPr>
          <p:cNvPr id="21" name="Rectangle 21">
            <a:extLst>
              <a:ext uri="{FF2B5EF4-FFF2-40B4-BE49-F238E27FC236}">
                <a16:creationId xmlns:a16="http://schemas.microsoft.com/office/drawing/2014/main" id="{C320437A-2130-B0D4-8EA2-AEF8FD5DAA76}"/>
              </a:ext>
            </a:extLst>
          </p:cNvPr>
          <p:cNvSpPr>
            <a:spLocks noChangeArrowheads="1"/>
          </p:cNvSpPr>
          <p:nvPr/>
        </p:nvSpPr>
        <p:spPr bwMode="auto">
          <a:xfrm>
            <a:off x="3581989" y="3248998"/>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c</a:t>
            </a:r>
          </a:p>
        </p:txBody>
      </p:sp>
      <p:pic>
        <p:nvPicPr>
          <p:cNvPr id="15" name="Picture 6" descr="AND">
            <a:extLst>
              <a:ext uri="{FF2B5EF4-FFF2-40B4-BE49-F238E27FC236}">
                <a16:creationId xmlns:a16="http://schemas.microsoft.com/office/drawing/2014/main" id="{C4785CDC-BCF4-7A34-A683-C4B224C5FA0A}"/>
              </a:ext>
            </a:extLst>
          </p:cNvPr>
          <p:cNvPicPr>
            <a:picLocks noChangeAspect="1" noChangeArrowheads="1"/>
          </p:cNvPicPr>
          <p:nvPr/>
        </p:nvPicPr>
        <p:blipFill>
          <a:blip r:embed="rId3" cstate="print"/>
          <a:srcRect/>
          <a:stretch>
            <a:fillRect/>
          </a:stretch>
        </p:blipFill>
        <p:spPr bwMode="auto">
          <a:xfrm>
            <a:off x="2321975" y="3068996"/>
            <a:ext cx="1079500" cy="720725"/>
          </a:xfrm>
          <a:prstGeom prst="rect">
            <a:avLst/>
          </a:prstGeom>
          <a:noFill/>
        </p:spPr>
      </p:pic>
      <p:graphicFrame>
        <p:nvGraphicFramePr>
          <p:cNvPr id="23" name="Group 383">
            <a:extLst>
              <a:ext uri="{FF2B5EF4-FFF2-40B4-BE49-F238E27FC236}">
                <a16:creationId xmlns:a16="http://schemas.microsoft.com/office/drawing/2014/main" id="{5C9AE3F8-8A00-CB57-32D8-5F137F45DA83}"/>
              </a:ext>
            </a:extLst>
          </p:cNvPr>
          <p:cNvGraphicFramePr>
            <a:graphicFrameLocks/>
          </p:cNvGraphicFramePr>
          <p:nvPr>
            <p:extLst>
              <p:ext uri="{D42A27DB-BD31-4B8C-83A1-F6EECF244321}">
                <p14:modId xmlns:p14="http://schemas.microsoft.com/office/powerpoint/2010/main" val="2410636230"/>
              </p:ext>
            </p:extLst>
          </p:nvPr>
        </p:nvGraphicFramePr>
        <p:xfrm>
          <a:off x="1961971" y="414900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 name="Rectangle 21">
            <a:extLst>
              <a:ext uri="{FF2B5EF4-FFF2-40B4-BE49-F238E27FC236}">
                <a16:creationId xmlns:a16="http://schemas.microsoft.com/office/drawing/2014/main" id="{E243797F-A5ED-FB45-D3D8-81750EBAB538}"/>
              </a:ext>
            </a:extLst>
          </p:cNvPr>
          <p:cNvSpPr>
            <a:spLocks noChangeArrowheads="1"/>
          </p:cNvSpPr>
          <p:nvPr/>
        </p:nvSpPr>
        <p:spPr bwMode="auto">
          <a:xfrm>
            <a:off x="2591978" y="270899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sp>
        <p:nvSpPr>
          <p:cNvPr id="25" name="Rectangle 21">
            <a:extLst>
              <a:ext uri="{FF2B5EF4-FFF2-40B4-BE49-F238E27FC236}">
                <a16:creationId xmlns:a16="http://schemas.microsoft.com/office/drawing/2014/main" id="{226A9DDC-F076-8A5F-4B6E-2230245770FC}"/>
              </a:ext>
            </a:extLst>
          </p:cNvPr>
          <p:cNvSpPr>
            <a:spLocks noChangeArrowheads="1"/>
          </p:cNvSpPr>
          <p:nvPr/>
        </p:nvSpPr>
        <p:spPr bwMode="auto">
          <a:xfrm>
            <a:off x="5832014" y="270899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Tree>
    <p:extLst>
      <p:ext uri="{BB962C8B-B14F-4D97-AF65-F5344CB8AC3E}">
        <p14:creationId xmlns:p14="http://schemas.microsoft.com/office/powerpoint/2010/main" val="2094989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251952" y="908972"/>
            <a:ext cx="8280092" cy="630007"/>
          </a:xfrm>
        </p:spPr>
        <p:txBody>
          <a:bodyPr/>
          <a:lstStyle/>
          <a:p>
            <a:r>
              <a:rPr kumimoji="1" lang="ja-JP" altLang="en-US" dirty="0"/>
              <a:t>右のように接続すると</a:t>
            </a:r>
            <a:br>
              <a:rPr kumimoji="1" lang="en-US" altLang="ja-JP" dirty="0"/>
            </a:br>
            <a:r>
              <a:rPr kumimoji="1" lang="en-US" altLang="ja-JP" dirty="0"/>
              <a:t>NAND </a:t>
            </a:r>
            <a:r>
              <a:rPr kumimoji="1" lang="ja-JP" altLang="en-US" dirty="0"/>
              <a:t>ゲートが作れる</a:t>
            </a:r>
            <a:endParaRPr kumimoji="1" lang="en-US"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extLst>
              <p:ext uri="{D42A27DB-BD31-4B8C-83A1-F6EECF244321}">
                <p14:modId xmlns:p14="http://schemas.microsoft.com/office/powerpoint/2010/main" val="101556008"/>
              </p:ext>
            </p:extLst>
          </p:nvPr>
        </p:nvGraphicFramePr>
        <p:xfrm>
          <a:off x="1241963" y="3429000"/>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3" name="Line 9">
            <a:extLst>
              <a:ext uri="{FF2B5EF4-FFF2-40B4-BE49-F238E27FC236}">
                <a16:creationId xmlns:a16="http://schemas.microsoft.com/office/drawing/2014/main" id="{7C290A15-73EA-1938-FE29-B1E6F989A659}"/>
              </a:ext>
            </a:extLst>
          </p:cNvPr>
          <p:cNvSpPr>
            <a:spLocks noChangeShapeType="1"/>
          </p:cNvSpPr>
          <p:nvPr/>
        </p:nvSpPr>
        <p:spPr bwMode="auto">
          <a:xfrm>
            <a:off x="1331665"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4" name="Line 10">
            <a:extLst>
              <a:ext uri="{FF2B5EF4-FFF2-40B4-BE49-F238E27FC236}">
                <a16:creationId xmlns:a16="http://schemas.microsoft.com/office/drawing/2014/main" id="{D30C1346-AA15-54DF-870F-EEF6D6EA322C}"/>
              </a:ext>
            </a:extLst>
          </p:cNvPr>
          <p:cNvSpPr>
            <a:spLocks noChangeShapeType="1"/>
          </p:cNvSpPr>
          <p:nvPr/>
        </p:nvSpPr>
        <p:spPr bwMode="auto">
          <a:xfrm>
            <a:off x="1331665"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5" name="Line 11">
            <a:extLst>
              <a:ext uri="{FF2B5EF4-FFF2-40B4-BE49-F238E27FC236}">
                <a16:creationId xmlns:a16="http://schemas.microsoft.com/office/drawing/2014/main" id="{C5E86058-9021-644D-EBD2-53F1B678DBC6}"/>
              </a:ext>
            </a:extLst>
          </p:cNvPr>
          <p:cNvSpPr>
            <a:spLocks noChangeShapeType="1"/>
          </p:cNvSpPr>
          <p:nvPr/>
        </p:nvSpPr>
        <p:spPr bwMode="auto">
          <a:xfrm>
            <a:off x="2411976"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6" name="Rectangle 18">
            <a:extLst>
              <a:ext uri="{FF2B5EF4-FFF2-40B4-BE49-F238E27FC236}">
                <a16:creationId xmlns:a16="http://schemas.microsoft.com/office/drawing/2014/main" id="{1A9E5224-72AD-D756-3924-C535C63E6842}"/>
              </a:ext>
            </a:extLst>
          </p:cNvPr>
          <p:cNvSpPr>
            <a:spLocks noChangeArrowheads="1"/>
          </p:cNvSpPr>
          <p:nvPr/>
        </p:nvSpPr>
        <p:spPr bwMode="auto">
          <a:xfrm>
            <a:off x="971302" y="2350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37" name="Rectangle 20">
            <a:extLst>
              <a:ext uri="{FF2B5EF4-FFF2-40B4-BE49-F238E27FC236}">
                <a16:creationId xmlns:a16="http://schemas.microsoft.com/office/drawing/2014/main" id="{EFCD0B20-8ED0-0F37-F223-0B41A75A6923}"/>
              </a:ext>
            </a:extLst>
          </p:cNvPr>
          <p:cNvSpPr>
            <a:spLocks noChangeArrowheads="1"/>
          </p:cNvSpPr>
          <p:nvPr/>
        </p:nvSpPr>
        <p:spPr bwMode="auto">
          <a:xfrm>
            <a:off x="971302" y="270956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238" name="Rectangle 21">
            <a:extLst>
              <a:ext uri="{FF2B5EF4-FFF2-40B4-BE49-F238E27FC236}">
                <a16:creationId xmlns:a16="http://schemas.microsoft.com/office/drawing/2014/main" id="{D809770E-4485-1EEA-3D22-37AF747BC4B5}"/>
              </a:ext>
            </a:extLst>
          </p:cNvPr>
          <p:cNvSpPr>
            <a:spLocks noChangeArrowheads="1"/>
          </p:cNvSpPr>
          <p:nvPr/>
        </p:nvSpPr>
        <p:spPr bwMode="auto">
          <a:xfrm>
            <a:off x="3038869" y="2440180"/>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pic>
        <p:nvPicPr>
          <p:cNvPr id="271" name="Picture 83" descr="NAND">
            <a:extLst>
              <a:ext uri="{FF2B5EF4-FFF2-40B4-BE49-F238E27FC236}">
                <a16:creationId xmlns:a16="http://schemas.microsoft.com/office/drawing/2014/main" id="{74CA9A92-CCBF-2F74-4E80-87FB436A6EEB}"/>
              </a:ext>
            </a:extLst>
          </p:cNvPr>
          <p:cNvPicPr>
            <a:picLocks noChangeAspect="1" noChangeArrowheads="1"/>
          </p:cNvPicPr>
          <p:nvPr/>
        </p:nvPicPr>
        <p:blipFill>
          <a:blip r:embed="rId2" cstate="print"/>
          <a:srcRect/>
          <a:stretch>
            <a:fillRect/>
          </a:stretch>
        </p:blipFill>
        <p:spPr bwMode="auto">
          <a:xfrm>
            <a:off x="1601967" y="2348988"/>
            <a:ext cx="1079500" cy="720725"/>
          </a:xfrm>
          <a:prstGeom prst="rect">
            <a:avLst/>
          </a:prstGeom>
          <a:noFill/>
        </p:spPr>
      </p:pic>
    </p:spTree>
    <p:extLst>
      <p:ext uri="{BB962C8B-B14F-4D97-AF65-F5344CB8AC3E}">
        <p14:creationId xmlns:p14="http://schemas.microsoft.com/office/powerpoint/2010/main" val="263929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extLst>
              <p:ext uri="{D42A27DB-BD31-4B8C-83A1-F6EECF244321}">
                <p14:modId xmlns:p14="http://schemas.microsoft.com/office/powerpoint/2010/main" val="1433710083"/>
              </p:ext>
            </p:extLst>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en-US" altLang="ja-JP" dirty="0"/>
              <a:t>NOT </a:t>
            </a:r>
            <a:r>
              <a:rPr lang="ja-JP" altLang="en-US" dirty="0"/>
              <a:t>と </a:t>
            </a:r>
            <a:r>
              <a:rPr lang="en-US" altLang="ja-JP" dirty="0"/>
              <a:t>NAND </a:t>
            </a:r>
            <a:r>
              <a:rPr lang="ja-JP" altLang="en-US" dirty="0"/>
              <a:t>から </a:t>
            </a:r>
            <a:r>
              <a:rPr lang="en-US" altLang="ja-JP" dirty="0"/>
              <a:t>AND </a:t>
            </a:r>
            <a:r>
              <a:rPr lang="ja-JP" altLang="en-US" dirty="0"/>
              <a:t>と </a:t>
            </a:r>
            <a:r>
              <a:rPr lang="en-US" altLang="ja-JP" dirty="0"/>
              <a:t>OR </a:t>
            </a:r>
            <a:r>
              <a:rPr lang="ja-JP" altLang="en-US" dirty="0"/>
              <a:t>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a:xfrm>
            <a:off x="611956" y="1088974"/>
            <a:ext cx="8280092" cy="720008"/>
          </a:xfrm>
        </p:spPr>
        <p:txBody>
          <a:bodyPr/>
          <a:lstStyle/>
          <a:p>
            <a:r>
              <a:rPr lang="en-US" dirty="0"/>
              <a:t>NAND </a:t>
            </a:r>
            <a:r>
              <a:rPr lang="ja-JP" altLang="en-US" dirty="0"/>
              <a:t>の出力に </a:t>
            </a:r>
            <a:r>
              <a:rPr lang="en-US" altLang="ja-JP" dirty="0"/>
              <a:t>NOT </a:t>
            </a:r>
            <a:r>
              <a:rPr lang="ja-JP" altLang="en-US" dirty="0"/>
              <a:t>をつけると </a:t>
            </a:r>
            <a:r>
              <a:rPr lang="en-US" altLang="ja-JP" dirty="0"/>
              <a:t>AND </a:t>
            </a:r>
            <a:r>
              <a:rPr lang="ja-JP" altLang="en-US" dirty="0"/>
              <a:t>が作れる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48</a:t>
            </a:fld>
            <a:endParaRPr kumimoji="1" lang="ja-JP" altLang="en-US" dirty="0"/>
          </a:p>
        </p:txBody>
      </p:sp>
      <p:sp>
        <p:nvSpPr>
          <p:cNvPr id="7" name="Line 9">
            <a:extLst>
              <a:ext uri="{FF2B5EF4-FFF2-40B4-BE49-F238E27FC236}">
                <a16:creationId xmlns:a16="http://schemas.microsoft.com/office/drawing/2014/main" id="{C2642822-A79B-70BD-E955-CB71CB4273E8}"/>
              </a:ext>
            </a:extLst>
          </p:cNvPr>
          <p:cNvSpPr>
            <a:spLocks noChangeShapeType="1"/>
          </p:cNvSpPr>
          <p:nvPr/>
        </p:nvSpPr>
        <p:spPr bwMode="auto">
          <a:xfrm>
            <a:off x="1601668"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a:extLst>
              <a:ext uri="{FF2B5EF4-FFF2-40B4-BE49-F238E27FC236}">
                <a16:creationId xmlns:a16="http://schemas.microsoft.com/office/drawing/2014/main" id="{CD32B842-1826-B619-84D2-AC0C58A04866}"/>
              </a:ext>
            </a:extLst>
          </p:cNvPr>
          <p:cNvSpPr>
            <a:spLocks noChangeShapeType="1"/>
          </p:cNvSpPr>
          <p:nvPr/>
        </p:nvSpPr>
        <p:spPr bwMode="auto">
          <a:xfrm>
            <a:off x="1601668"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a:extLst>
              <a:ext uri="{FF2B5EF4-FFF2-40B4-BE49-F238E27FC236}">
                <a16:creationId xmlns:a16="http://schemas.microsoft.com/office/drawing/2014/main" id="{001DB7CF-87F0-51D0-7807-0C0F5F683030}"/>
              </a:ext>
            </a:extLst>
          </p:cNvPr>
          <p:cNvSpPr>
            <a:spLocks noChangeShapeType="1"/>
          </p:cNvSpPr>
          <p:nvPr/>
        </p:nvSpPr>
        <p:spPr bwMode="auto">
          <a:xfrm>
            <a:off x="2681979"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3" name="Picture 83" descr="NAND">
            <a:extLst>
              <a:ext uri="{FF2B5EF4-FFF2-40B4-BE49-F238E27FC236}">
                <a16:creationId xmlns:a16="http://schemas.microsoft.com/office/drawing/2014/main" id="{E79F2BF4-D406-657A-51C7-B97D95ECD106}"/>
              </a:ext>
            </a:extLst>
          </p:cNvPr>
          <p:cNvPicPr>
            <a:picLocks noChangeAspect="1" noChangeArrowheads="1"/>
          </p:cNvPicPr>
          <p:nvPr/>
        </p:nvPicPr>
        <p:blipFill>
          <a:blip r:embed="rId2" cstate="print"/>
          <a:srcRect/>
          <a:stretch>
            <a:fillRect/>
          </a:stretch>
        </p:blipFill>
        <p:spPr bwMode="auto">
          <a:xfrm>
            <a:off x="1871970" y="2348988"/>
            <a:ext cx="1079500" cy="720725"/>
          </a:xfrm>
          <a:prstGeom prst="rect">
            <a:avLst/>
          </a:prstGeom>
          <a:noFill/>
        </p:spPr>
      </p:pic>
      <p:pic>
        <p:nvPicPr>
          <p:cNvPr id="14" name="Picture 28" descr="NOT">
            <a:extLst>
              <a:ext uri="{FF2B5EF4-FFF2-40B4-BE49-F238E27FC236}">
                <a16:creationId xmlns:a16="http://schemas.microsoft.com/office/drawing/2014/main" id="{0CE3F9C9-DBBA-5AA2-30E4-E09334271194}"/>
              </a:ext>
            </a:extLst>
          </p:cNvPr>
          <p:cNvPicPr>
            <a:picLocks noChangeAspect="1" noChangeArrowheads="1"/>
          </p:cNvPicPr>
          <p:nvPr/>
        </p:nvPicPr>
        <p:blipFill>
          <a:blip r:embed="rId3" cstate="print"/>
          <a:srcRect/>
          <a:stretch>
            <a:fillRect/>
          </a:stretch>
        </p:blipFill>
        <p:spPr bwMode="auto">
          <a:xfrm>
            <a:off x="3041983" y="2348988"/>
            <a:ext cx="717550" cy="720725"/>
          </a:xfrm>
          <a:prstGeom prst="rect">
            <a:avLst/>
          </a:prstGeom>
          <a:noFill/>
        </p:spPr>
      </p:pic>
      <p:sp>
        <p:nvSpPr>
          <p:cNvPr id="15" name="Line 10">
            <a:extLst>
              <a:ext uri="{FF2B5EF4-FFF2-40B4-BE49-F238E27FC236}">
                <a16:creationId xmlns:a16="http://schemas.microsoft.com/office/drawing/2014/main" id="{812ADCC5-0901-AA5D-ACCA-4C87D2638C79}"/>
              </a:ext>
            </a:extLst>
          </p:cNvPr>
          <p:cNvSpPr>
            <a:spLocks noChangeShapeType="1"/>
          </p:cNvSpPr>
          <p:nvPr/>
        </p:nvSpPr>
        <p:spPr bwMode="auto">
          <a:xfrm>
            <a:off x="3671990"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6" name="Line 9">
            <a:extLst>
              <a:ext uri="{FF2B5EF4-FFF2-40B4-BE49-F238E27FC236}">
                <a16:creationId xmlns:a16="http://schemas.microsoft.com/office/drawing/2014/main" id="{063E625C-6D59-67C6-A221-55F27DC82DBF}"/>
              </a:ext>
            </a:extLst>
          </p:cNvPr>
          <p:cNvSpPr>
            <a:spLocks noChangeShapeType="1"/>
          </p:cNvSpPr>
          <p:nvPr/>
        </p:nvSpPr>
        <p:spPr bwMode="auto">
          <a:xfrm>
            <a:off x="5651713"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7" name="Line 10">
            <a:extLst>
              <a:ext uri="{FF2B5EF4-FFF2-40B4-BE49-F238E27FC236}">
                <a16:creationId xmlns:a16="http://schemas.microsoft.com/office/drawing/2014/main" id="{1131ABAB-4A1B-3A63-002D-0DCEB272AAA0}"/>
              </a:ext>
            </a:extLst>
          </p:cNvPr>
          <p:cNvSpPr>
            <a:spLocks noChangeShapeType="1"/>
          </p:cNvSpPr>
          <p:nvPr/>
        </p:nvSpPr>
        <p:spPr bwMode="auto">
          <a:xfrm>
            <a:off x="5651713"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6BEFE770-1359-D8AE-E6F9-49F4A46B0634}"/>
              </a:ext>
            </a:extLst>
          </p:cNvPr>
          <p:cNvSpPr>
            <a:spLocks noChangeShapeType="1"/>
          </p:cNvSpPr>
          <p:nvPr/>
        </p:nvSpPr>
        <p:spPr bwMode="auto">
          <a:xfrm>
            <a:off x="6732024"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9" name="Picture 6" descr="AND">
            <a:extLst>
              <a:ext uri="{FF2B5EF4-FFF2-40B4-BE49-F238E27FC236}">
                <a16:creationId xmlns:a16="http://schemas.microsoft.com/office/drawing/2014/main" id="{64A34DDF-F918-A675-8F79-E725D887D9D0}"/>
              </a:ext>
            </a:extLst>
          </p:cNvPr>
          <p:cNvPicPr>
            <a:picLocks noChangeAspect="1" noChangeArrowheads="1"/>
          </p:cNvPicPr>
          <p:nvPr/>
        </p:nvPicPr>
        <p:blipFill>
          <a:blip r:embed="rId4" cstate="print"/>
          <a:srcRect/>
          <a:stretch>
            <a:fillRect/>
          </a:stretch>
        </p:blipFill>
        <p:spPr bwMode="auto">
          <a:xfrm>
            <a:off x="5922015" y="2348988"/>
            <a:ext cx="1079500" cy="720725"/>
          </a:xfrm>
          <a:prstGeom prst="rect">
            <a:avLst/>
          </a:prstGeom>
          <a:noFill/>
        </p:spPr>
      </p:pic>
      <p:sp>
        <p:nvSpPr>
          <p:cNvPr id="24" name="コンテンツ プレースホルダー 5">
            <a:extLst>
              <a:ext uri="{FF2B5EF4-FFF2-40B4-BE49-F238E27FC236}">
                <a16:creationId xmlns:a16="http://schemas.microsoft.com/office/drawing/2014/main" id="{A85D13F4-CAAA-2DF7-81A2-9D77E9850BF7}"/>
              </a:ext>
            </a:extLst>
          </p:cNvPr>
          <p:cNvSpPr txBox="1">
            <a:spLocks/>
          </p:cNvSpPr>
          <p:nvPr/>
        </p:nvSpPr>
        <p:spPr bwMode="auto">
          <a:xfrm>
            <a:off x="611956" y="3879005"/>
            <a:ext cx="8280092" cy="7200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AND </a:t>
            </a:r>
            <a:r>
              <a:rPr lang="ja-JP" altLang="en-US" kern="0" dirty="0"/>
              <a:t>の入力と出力に </a:t>
            </a:r>
            <a:r>
              <a:rPr lang="en-US" altLang="ja-JP" kern="0" dirty="0"/>
              <a:t>NOT </a:t>
            </a:r>
            <a:r>
              <a:rPr lang="ja-JP" altLang="en-US" kern="0" dirty="0"/>
              <a:t>をつけると </a:t>
            </a:r>
            <a:r>
              <a:rPr lang="en-US" altLang="ja-JP" kern="0" dirty="0"/>
              <a:t>OR </a:t>
            </a:r>
            <a:r>
              <a:rPr lang="ja-JP" altLang="en-US" kern="0" dirty="0"/>
              <a:t>が作れる</a:t>
            </a:r>
            <a:endParaRPr lang="en-US" altLang="ja-JP" kern="0" dirty="0"/>
          </a:p>
          <a:p>
            <a:pPr lvl="1"/>
            <a:r>
              <a:rPr lang="ja-JP" altLang="en-US" kern="0" dirty="0"/>
              <a:t>ド・モルガンの定理：  </a:t>
            </a:r>
            <a:r>
              <a:rPr lang="en-US" altLang="ja-JP" kern="0" dirty="0"/>
              <a:t>	NOT(</a:t>
            </a:r>
            <a:r>
              <a:rPr lang="en-US" altLang="ja-JP" i="1" kern="0" dirty="0"/>
              <a:t>a</a:t>
            </a:r>
            <a:r>
              <a:rPr lang="en-US" altLang="ja-JP" kern="0" dirty="0"/>
              <a:t> OR </a:t>
            </a:r>
            <a:r>
              <a:rPr lang="en-US" altLang="ja-JP" i="1" kern="0" dirty="0"/>
              <a:t>b</a:t>
            </a:r>
            <a:r>
              <a:rPr lang="en-US" altLang="ja-JP" kern="0" dirty="0"/>
              <a:t>) = NOT(</a:t>
            </a:r>
            <a:r>
              <a:rPr lang="en-US" altLang="ja-JP" i="1" kern="0" dirty="0"/>
              <a:t>a</a:t>
            </a:r>
            <a:r>
              <a:rPr lang="en-US" altLang="ja-JP" kern="0" dirty="0"/>
              <a:t>) AND NOT(</a:t>
            </a:r>
            <a:r>
              <a:rPr lang="en-US" altLang="ja-JP" i="1" kern="0" dirty="0"/>
              <a:t>b</a:t>
            </a:r>
            <a:r>
              <a:rPr lang="en-US" altLang="ja-JP" kern="0" dirty="0"/>
              <a:t>)</a:t>
            </a:r>
          </a:p>
          <a:p>
            <a:pPr lvl="1"/>
            <a:r>
              <a:rPr lang="ja-JP" altLang="en-US" kern="0" dirty="0"/>
              <a:t>両辺に </a:t>
            </a:r>
            <a:r>
              <a:rPr lang="en-US" altLang="ja-JP" kern="0" dirty="0"/>
              <a:t>NOT </a:t>
            </a:r>
            <a:r>
              <a:rPr lang="ja-JP" altLang="en-US" kern="0" dirty="0"/>
              <a:t>を適用：</a:t>
            </a:r>
            <a:r>
              <a:rPr lang="en-US" altLang="ja-JP" kern="0" dirty="0"/>
              <a:t>	</a:t>
            </a:r>
            <a:r>
              <a:rPr lang="en-US" altLang="ja-JP" i="1" kern="0" dirty="0"/>
              <a:t>a</a:t>
            </a:r>
            <a:r>
              <a:rPr lang="en-US" altLang="ja-JP" kern="0" dirty="0"/>
              <a:t> OR </a:t>
            </a:r>
            <a:r>
              <a:rPr lang="en-US" altLang="ja-JP" i="1" kern="0" dirty="0"/>
              <a:t>b</a:t>
            </a:r>
            <a:r>
              <a:rPr lang="en-US" altLang="ja-JP" kern="0" dirty="0"/>
              <a:t> = NOT(NOT(</a:t>
            </a:r>
            <a:r>
              <a:rPr lang="en-US" altLang="ja-JP" i="1" kern="0" dirty="0"/>
              <a:t>a</a:t>
            </a:r>
            <a:r>
              <a:rPr lang="en-US" altLang="ja-JP" kern="0" dirty="0"/>
              <a:t>) AND NOT (</a:t>
            </a:r>
            <a:r>
              <a:rPr lang="en-US" altLang="ja-JP" i="1" kern="0" dirty="0"/>
              <a:t>b</a:t>
            </a:r>
            <a:r>
              <a:rPr lang="en-US" altLang="ja-JP" kern="0" dirty="0"/>
              <a:t>))</a:t>
            </a:r>
            <a:endParaRPr lang="en-US" kern="0" dirty="0"/>
          </a:p>
        </p:txBody>
      </p:sp>
      <p:sp>
        <p:nvSpPr>
          <p:cNvPr id="25" name="Rectangle 21">
            <a:extLst>
              <a:ext uri="{FF2B5EF4-FFF2-40B4-BE49-F238E27FC236}">
                <a16:creationId xmlns:a16="http://schemas.microsoft.com/office/drawing/2014/main" id="{008B46BD-E52C-F6B7-319C-D2568B00863E}"/>
              </a:ext>
            </a:extLst>
          </p:cNvPr>
          <p:cNvSpPr>
            <a:spLocks noChangeArrowheads="1"/>
          </p:cNvSpPr>
          <p:nvPr/>
        </p:nvSpPr>
        <p:spPr bwMode="auto">
          <a:xfrm>
            <a:off x="6192018" y="1988984"/>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sp>
        <p:nvSpPr>
          <p:cNvPr id="26" name="Rectangle 21">
            <a:extLst>
              <a:ext uri="{FF2B5EF4-FFF2-40B4-BE49-F238E27FC236}">
                <a16:creationId xmlns:a16="http://schemas.microsoft.com/office/drawing/2014/main" id="{2D7F462D-626B-01D4-4530-9D016B0D27C2}"/>
              </a:ext>
            </a:extLst>
          </p:cNvPr>
          <p:cNvSpPr>
            <a:spLocks noChangeArrowheads="1"/>
          </p:cNvSpPr>
          <p:nvPr/>
        </p:nvSpPr>
        <p:spPr bwMode="auto">
          <a:xfrm>
            <a:off x="2051972" y="1988984"/>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
        <p:nvSpPr>
          <p:cNvPr id="28" name="Line 9">
            <a:extLst>
              <a:ext uri="{FF2B5EF4-FFF2-40B4-BE49-F238E27FC236}">
                <a16:creationId xmlns:a16="http://schemas.microsoft.com/office/drawing/2014/main" id="{927B3E68-C394-8821-3AAC-D0DBC63BCB30}"/>
              </a:ext>
            </a:extLst>
          </p:cNvPr>
          <p:cNvSpPr>
            <a:spLocks noChangeShapeType="1"/>
          </p:cNvSpPr>
          <p:nvPr/>
        </p:nvSpPr>
        <p:spPr bwMode="auto">
          <a:xfrm>
            <a:off x="5651713" y="595021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10">
            <a:extLst>
              <a:ext uri="{FF2B5EF4-FFF2-40B4-BE49-F238E27FC236}">
                <a16:creationId xmlns:a16="http://schemas.microsoft.com/office/drawing/2014/main" id="{AA3F1D11-2616-449F-CED7-ABA7507A01ED}"/>
              </a:ext>
            </a:extLst>
          </p:cNvPr>
          <p:cNvSpPr>
            <a:spLocks noChangeShapeType="1"/>
          </p:cNvSpPr>
          <p:nvPr/>
        </p:nvSpPr>
        <p:spPr bwMode="auto">
          <a:xfrm>
            <a:off x="5651713" y="63105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1">
            <a:extLst>
              <a:ext uri="{FF2B5EF4-FFF2-40B4-BE49-F238E27FC236}">
                <a16:creationId xmlns:a16="http://schemas.microsoft.com/office/drawing/2014/main" id="{DC3E9F66-2556-59E7-608D-E2762CDA0F33}"/>
              </a:ext>
            </a:extLst>
          </p:cNvPr>
          <p:cNvSpPr>
            <a:spLocks noChangeShapeType="1"/>
          </p:cNvSpPr>
          <p:nvPr/>
        </p:nvSpPr>
        <p:spPr bwMode="auto">
          <a:xfrm>
            <a:off x="6732024"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27" name="Picture 7" descr="OR">
            <a:extLst>
              <a:ext uri="{FF2B5EF4-FFF2-40B4-BE49-F238E27FC236}">
                <a16:creationId xmlns:a16="http://schemas.microsoft.com/office/drawing/2014/main" id="{1376DB9E-C5D3-455B-B0E4-8C7C5B4D25F9}"/>
              </a:ext>
            </a:extLst>
          </p:cNvPr>
          <p:cNvPicPr>
            <a:picLocks noChangeAspect="1" noChangeArrowheads="1"/>
          </p:cNvPicPr>
          <p:nvPr/>
        </p:nvPicPr>
        <p:blipFill>
          <a:blip r:embed="rId5" cstate="print"/>
          <a:srcRect/>
          <a:stretch>
            <a:fillRect/>
          </a:stretch>
        </p:blipFill>
        <p:spPr bwMode="auto">
          <a:xfrm>
            <a:off x="5922015" y="5769026"/>
            <a:ext cx="1079500" cy="717550"/>
          </a:xfrm>
          <a:prstGeom prst="rect">
            <a:avLst/>
          </a:prstGeom>
          <a:noFill/>
        </p:spPr>
      </p:pic>
      <p:sp>
        <p:nvSpPr>
          <p:cNvPr id="31" name="矢印: 右 30">
            <a:extLst>
              <a:ext uri="{FF2B5EF4-FFF2-40B4-BE49-F238E27FC236}">
                <a16:creationId xmlns:a16="http://schemas.microsoft.com/office/drawing/2014/main" id="{35434760-6840-F734-86F1-AA5456EBFB2A}"/>
              </a:ext>
            </a:extLst>
          </p:cNvPr>
          <p:cNvSpPr/>
          <p:nvPr/>
        </p:nvSpPr>
        <p:spPr bwMode="auto">
          <a:xfrm>
            <a:off x="4301997" y="2438989"/>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2" name="Line 9">
            <a:extLst>
              <a:ext uri="{FF2B5EF4-FFF2-40B4-BE49-F238E27FC236}">
                <a16:creationId xmlns:a16="http://schemas.microsoft.com/office/drawing/2014/main" id="{5853BA54-7470-CB27-C4D8-876D6301BC8F}"/>
              </a:ext>
            </a:extLst>
          </p:cNvPr>
          <p:cNvSpPr>
            <a:spLocks noChangeShapeType="1"/>
          </p:cNvSpPr>
          <p:nvPr/>
        </p:nvSpPr>
        <p:spPr bwMode="auto">
          <a:xfrm>
            <a:off x="1691669" y="595021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0">
            <a:extLst>
              <a:ext uri="{FF2B5EF4-FFF2-40B4-BE49-F238E27FC236}">
                <a16:creationId xmlns:a16="http://schemas.microsoft.com/office/drawing/2014/main" id="{5E37BAC8-4F26-6247-8BF0-D45C856B17FC}"/>
              </a:ext>
            </a:extLst>
          </p:cNvPr>
          <p:cNvSpPr>
            <a:spLocks noChangeShapeType="1"/>
          </p:cNvSpPr>
          <p:nvPr/>
        </p:nvSpPr>
        <p:spPr bwMode="auto">
          <a:xfrm>
            <a:off x="1691669" y="63105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1">
            <a:extLst>
              <a:ext uri="{FF2B5EF4-FFF2-40B4-BE49-F238E27FC236}">
                <a16:creationId xmlns:a16="http://schemas.microsoft.com/office/drawing/2014/main" id="{952B6B82-0BF9-9924-891B-F2D4F0E81E1D}"/>
              </a:ext>
            </a:extLst>
          </p:cNvPr>
          <p:cNvSpPr>
            <a:spLocks noChangeShapeType="1"/>
          </p:cNvSpPr>
          <p:nvPr/>
        </p:nvSpPr>
        <p:spPr bwMode="auto">
          <a:xfrm>
            <a:off x="2771980"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6" descr="AND">
            <a:extLst>
              <a:ext uri="{FF2B5EF4-FFF2-40B4-BE49-F238E27FC236}">
                <a16:creationId xmlns:a16="http://schemas.microsoft.com/office/drawing/2014/main" id="{91477925-80DB-FD21-B42A-4EA506B7234A}"/>
              </a:ext>
            </a:extLst>
          </p:cNvPr>
          <p:cNvPicPr>
            <a:picLocks noChangeAspect="1" noChangeArrowheads="1"/>
          </p:cNvPicPr>
          <p:nvPr/>
        </p:nvPicPr>
        <p:blipFill>
          <a:blip r:embed="rId4" cstate="print"/>
          <a:srcRect/>
          <a:stretch>
            <a:fillRect/>
          </a:stretch>
        </p:blipFill>
        <p:spPr bwMode="auto">
          <a:xfrm>
            <a:off x="1961971" y="5769026"/>
            <a:ext cx="1079500" cy="720725"/>
          </a:xfrm>
          <a:prstGeom prst="rect">
            <a:avLst/>
          </a:prstGeom>
          <a:noFill/>
        </p:spPr>
      </p:pic>
      <p:sp>
        <p:nvSpPr>
          <p:cNvPr id="36" name="Rectangle 21">
            <a:extLst>
              <a:ext uri="{FF2B5EF4-FFF2-40B4-BE49-F238E27FC236}">
                <a16:creationId xmlns:a16="http://schemas.microsoft.com/office/drawing/2014/main" id="{20CC6A68-C2C3-AEC7-C3D6-324EB4DD8A02}"/>
              </a:ext>
            </a:extLst>
          </p:cNvPr>
          <p:cNvSpPr>
            <a:spLocks noChangeArrowheads="1"/>
          </p:cNvSpPr>
          <p:nvPr/>
        </p:nvSpPr>
        <p:spPr bwMode="auto">
          <a:xfrm>
            <a:off x="2231974" y="540902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pic>
        <p:nvPicPr>
          <p:cNvPr id="37" name="Picture 28" descr="NOT">
            <a:extLst>
              <a:ext uri="{FF2B5EF4-FFF2-40B4-BE49-F238E27FC236}">
                <a16:creationId xmlns:a16="http://schemas.microsoft.com/office/drawing/2014/main" id="{EC30B989-BC3C-F3C0-CD54-A8B587DB9F38}"/>
              </a:ext>
            </a:extLst>
          </p:cNvPr>
          <p:cNvPicPr>
            <a:picLocks noChangeAspect="1" noChangeArrowheads="1"/>
          </p:cNvPicPr>
          <p:nvPr/>
        </p:nvPicPr>
        <p:blipFill>
          <a:blip r:embed="rId3" cstate="print"/>
          <a:srcRect/>
          <a:stretch>
            <a:fillRect/>
          </a:stretch>
        </p:blipFill>
        <p:spPr bwMode="auto">
          <a:xfrm>
            <a:off x="1061961" y="5589024"/>
            <a:ext cx="717550" cy="720725"/>
          </a:xfrm>
          <a:prstGeom prst="rect">
            <a:avLst/>
          </a:prstGeom>
          <a:noFill/>
        </p:spPr>
      </p:pic>
      <p:pic>
        <p:nvPicPr>
          <p:cNvPr id="38" name="Picture 28" descr="NOT">
            <a:extLst>
              <a:ext uri="{FF2B5EF4-FFF2-40B4-BE49-F238E27FC236}">
                <a16:creationId xmlns:a16="http://schemas.microsoft.com/office/drawing/2014/main" id="{1D66F7DA-9D68-E9BE-8823-B631431865C5}"/>
              </a:ext>
            </a:extLst>
          </p:cNvPr>
          <p:cNvPicPr>
            <a:picLocks noChangeAspect="1" noChangeArrowheads="1"/>
          </p:cNvPicPr>
          <p:nvPr/>
        </p:nvPicPr>
        <p:blipFill>
          <a:blip r:embed="rId3" cstate="print"/>
          <a:srcRect/>
          <a:stretch>
            <a:fillRect/>
          </a:stretch>
        </p:blipFill>
        <p:spPr bwMode="auto">
          <a:xfrm>
            <a:off x="1061961" y="5949028"/>
            <a:ext cx="717550" cy="720725"/>
          </a:xfrm>
          <a:prstGeom prst="rect">
            <a:avLst/>
          </a:prstGeom>
          <a:noFill/>
        </p:spPr>
      </p:pic>
      <p:sp>
        <p:nvSpPr>
          <p:cNvPr id="39" name="Line 9">
            <a:extLst>
              <a:ext uri="{FF2B5EF4-FFF2-40B4-BE49-F238E27FC236}">
                <a16:creationId xmlns:a16="http://schemas.microsoft.com/office/drawing/2014/main" id="{B5C4F43A-D337-2AE8-CF5B-F2BFDB298BC2}"/>
              </a:ext>
            </a:extLst>
          </p:cNvPr>
          <p:cNvSpPr>
            <a:spLocks noChangeShapeType="1"/>
          </p:cNvSpPr>
          <p:nvPr/>
        </p:nvSpPr>
        <p:spPr bwMode="auto">
          <a:xfrm>
            <a:off x="701957" y="594867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0">
            <a:extLst>
              <a:ext uri="{FF2B5EF4-FFF2-40B4-BE49-F238E27FC236}">
                <a16:creationId xmlns:a16="http://schemas.microsoft.com/office/drawing/2014/main" id="{11DA8EC7-FED1-B1A0-2DAA-5F4D6CD4BC9B}"/>
              </a:ext>
            </a:extLst>
          </p:cNvPr>
          <p:cNvSpPr>
            <a:spLocks noChangeShapeType="1"/>
          </p:cNvSpPr>
          <p:nvPr/>
        </p:nvSpPr>
        <p:spPr bwMode="auto">
          <a:xfrm>
            <a:off x="701957" y="630903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矢印: 右 40">
            <a:extLst>
              <a:ext uri="{FF2B5EF4-FFF2-40B4-BE49-F238E27FC236}">
                <a16:creationId xmlns:a16="http://schemas.microsoft.com/office/drawing/2014/main" id="{BDC70C8C-EFE6-7F70-D97C-0629341813B4}"/>
              </a:ext>
            </a:extLst>
          </p:cNvPr>
          <p:cNvSpPr/>
          <p:nvPr/>
        </p:nvSpPr>
        <p:spPr bwMode="auto">
          <a:xfrm>
            <a:off x="4301997" y="5769026"/>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42" name="Picture 28" descr="NOT">
            <a:extLst>
              <a:ext uri="{FF2B5EF4-FFF2-40B4-BE49-F238E27FC236}">
                <a16:creationId xmlns:a16="http://schemas.microsoft.com/office/drawing/2014/main" id="{78183F1D-550D-BC37-D07A-360184B7CA4A}"/>
              </a:ext>
            </a:extLst>
          </p:cNvPr>
          <p:cNvPicPr>
            <a:picLocks noChangeAspect="1" noChangeArrowheads="1"/>
          </p:cNvPicPr>
          <p:nvPr/>
        </p:nvPicPr>
        <p:blipFill>
          <a:blip r:embed="rId3" cstate="print"/>
          <a:srcRect/>
          <a:stretch>
            <a:fillRect/>
          </a:stretch>
        </p:blipFill>
        <p:spPr bwMode="auto">
          <a:xfrm>
            <a:off x="3041983" y="5769026"/>
            <a:ext cx="717550" cy="720725"/>
          </a:xfrm>
          <a:prstGeom prst="rect">
            <a:avLst/>
          </a:prstGeom>
          <a:noFill/>
        </p:spPr>
      </p:pic>
      <p:sp>
        <p:nvSpPr>
          <p:cNvPr id="43" name="Line 10">
            <a:extLst>
              <a:ext uri="{FF2B5EF4-FFF2-40B4-BE49-F238E27FC236}">
                <a16:creationId xmlns:a16="http://schemas.microsoft.com/office/drawing/2014/main" id="{6EFD36D8-2532-22A4-F5ED-378A42F045C4}"/>
              </a:ext>
            </a:extLst>
          </p:cNvPr>
          <p:cNvSpPr>
            <a:spLocks noChangeShapeType="1"/>
          </p:cNvSpPr>
          <p:nvPr/>
        </p:nvSpPr>
        <p:spPr bwMode="auto">
          <a:xfrm>
            <a:off x="3671990"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5" name="Rectangle 21">
            <a:extLst>
              <a:ext uri="{FF2B5EF4-FFF2-40B4-BE49-F238E27FC236}">
                <a16:creationId xmlns:a16="http://schemas.microsoft.com/office/drawing/2014/main" id="{DAA50845-CD4A-806D-12CB-77E4043FFB7D}"/>
              </a:ext>
            </a:extLst>
          </p:cNvPr>
          <p:cNvSpPr>
            <a:spLocks noChangeArrowheads="1"/>
          </p:cNvSpPr>
          <p:nvPr/>
        </p:nvSpPr>
        <p:spPr bwMode="auto">
          <a:xfrm>
            <a:off x="6102017" y="540902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OR</a:t>
            </a:r>
          </a:p>
        </p:txBody>
      </p:sp>
    </p:spTree>
    <p:extLst>
      <p:ext uri="{BB962C8B-B14F-4D97-AF65-F5344CB8AC3E}">
        <p14:creationId xmlns:p14="http://schemas.microsoft.com/office/powerpoint/2010/main" val="1345559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en-US" altLang="ja-JP" dirty="0"/>
              <a:t>NAND </a:t>
            </a:r>
            <a:r>
              <a:rPr lang="ja-JP" altLang="en-US" dirty="0"/>
              <a:t>が作れればそれだけでも良い</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a:xfrm>
            <a:off x="611956" y="2168986"/>
            <a:ext cx="8280092" cy="720008"/>
          </a:xfrm>
        </p:spPr>
        <p:txBody>
          <a:bodyPr/>
          <a:lstStyle/>
          <a:p>
            <a:r>
              <a:rPr lang="en-US" dirty="0"/>
              <a:t>NAND </a:t>
            </a:r>
            <a:r>
              <a:rPr lang="ja-JP" altLang="en-US" dirty="0"/>
              <a:t>の２つの入力に同じものを入れれば </a:t>
            </a:r>
            <a:r>
              <a:rPr lang="en-US" altLang="ja-JP" dirty="0"/>
              <a:t>NOT </a:t>
            </a:r>
            <a:r>
              <a:rPr lang="ja-JP" altLang="en-US" dirty="0"/>
              <a:t>になる</a:t>
            </a:r>
            <a:endParaRPr lang="en-US" altLang="ja-JP"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49</a:t>
            </a:fld>
            <a:endParaRPr kumimoji="1" lang="ja-JP" altLang="en-US" dirty="0"/>
          </a:p>
        </p:txBody>
      </p:sp>
      <p:sp>
        <p:nvSpPr>
          <p:cNvPr id="7" name="Line 9">
            <a:extLst>
              <a:ext uri="{FF2B5EF4-FFF2-40B4-BE49-F238E27FC236}">
                <a16:creationId xmlns:a16="http://schemas.microsoft.com/office/drawing/2014/main" id="{C2642822-A79B-70BD-E955-CB71CB4273E8}"/>
              </a:ext>
            </a:extLst>
          </p:cNvPr>
          <p:cNvSpPr>
            <a:spLocks noChangeShapeType="1"/>
          </p:cNvSpPr>
          <p:nvPr/>
        </p:nvSpPr>
        <p:spPr bwMode="auto">
          <a:xfrm>
            <a:off x="1601668" y="36101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a:extLst>
              <a:ext uri="{FF2B5EF4-FFF2-40B4-BE49-F238E27FC236}">
                <a16:creationId xmlns:a16="http://schemas.microsoft.com/office/drawing/2014/main" id="{CD32B842-1826-B619-84D2-AC0C58A04866}"/>
              </a:ext>
            </a:extLst>
          </p:cNvPr>
          <p:cNvSpPr>
            <a:spLocks noChangeShapeType="1"/>
          </p:cNvSpPr>
          <p:nvPr/>
        </p:nvSpPr>
        <p:spPr bwMode="auto">
          <a:xfrm>
            <a:off x="1601668" y="397055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a:extLst>
              <a:ext uri="{FF2B5EF4-FFF2-40B4-BE49-F238E27FC236}">
                <a16:creationId xmlns:a16="http://schemas.microsoft.com/office/drawing/2014/main" id="{001DB7CF-87F0-51D0-7807-0C0F5F683030}"/>
              </a:ext>
            </a:extLst>
          </p:cNvPr>
          <p:cNvSpPr>
            <a:spLocks noChangeShapeType="1"/>
          </p:cNvSpPr>
          <p:nvPr/>
        </p:nvSpPr>
        <p:spPr bwMode="auto">
          <a:xfrm>
            <a:off x="2681979"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3" name="Picture 83" descr="NAND">
            <a:extLst>
              <a:ext uri="{FF2B5EF4-FFF2-40B4-BE49-F238E27FC236}">
                <a16:creationId xmlns:a16="http://schemas.microsoft.com/office/drawing/2014/main" id="{E79F2BF4-D406-657A-51C7-B97D95ECD106}"/>
              </a:ext>
            </a:extLst>
          </p:cNvPr>
          <p:cNvPicPr>
            <a:picLocks noChangeAspect="1" noChangeArrowheads="1"/>
          </p:cNvPicPr>
          <p:nvPr/>
        </p:nvPicPr>
        <p:blipFill>
          <a:blip r:embed="rId2" cstate="print"/>
          <a:srcRect/>
          <a:stretch>
            <a:fillRect/>
          </a:stretch>
        </p:blipFill>
        <p:spPr bwMode="auto">
          <a:xfrm>
            <a:off x="1871970" y="3429000"/>
            <a:ext cx="1079500" cy="720725"/>
          </a:xfrm>
          <a:prstGeom prst="rect">
            <a:avLst/>
          </a:prstGeom>
          <a:noFill/>
        </p:spPr>
      </p:pic>
      <p:sp>
        <p:nvSpPr>
          <p:cNvPr id="16" name="Line 9">
            <a:extLst>
              <a:ext uri="{FF2B5EF4-FFF2-40B4-BE49-F238E27FC236}">
                <a16:creationId xmlns:a16="http://schemas.microsoft.com/office/drawing/2014/main" id="{063E625C-6D59-67C6-A221-55F27DC82DBF}"/>
              </a:ext>
            </a:extLst>
          </p:cNvPr>
          <p:cNvSpPr>
            <a:spLocks noChangeShapeType="1"/>
          </p:cNvSpPr>
          <p:nvPr/>
        </p:nvSpPr>
        <p:spPr bwMode="auto">
          <a:xfrm>
            <a:off x="5832014"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6BEFE770-1359-D8AE-E6F9-49F4A46B0634}"/>
              </a:ext>
            </a:extLst>
          </p:cNvPr>
          <p:cNvSpPr>
            <a:spLocks noChangeShapeType="1"/>
          </p:cNvSpPr>
          <p:nvPr/>
        </p:nvSpPr>
        <p:spPr bwMode="auto">
          <a:xfrm>
            <a:off x="6732024"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Rectangle 21">
            <a:extLst>
              <a:ext uri="{FF2B5EF4-FFF2-40B4-BE49-F238E27FC236}">
                <a16:creationId xmlns:a16="http://schemas.microsoft.com/office/drawing/2014/main" id="{2D7F462D-626B-01D4-4530-9D016B0D27C2}"/>
              </a:ext>
            </a:extLst>
          </p:cNvPr>
          <p:cNvSpPr>
            <a:spLocks noChangeArrowheads="1"/>
          </p:cNvSpPr>
          <p:nvPr/>
        </p:nvSpPr>
        <p:spPr bwMode="auto">
          <a:xfrm>
            <a:off x="2051972" y="3068996"/>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
        <p:nvSpPr>
          <p:cNvPr id="31" name="矢印: 右 30">
            <a:extLst>
              <a:ext uri="{FF2B5EF4-FFF2-40B4-BE49-F238E27FC236}">
                <a16:creationId xmlns:a16="http://schemas.microsoft.com/office/drawing/2014/main" id="{35434760-6840-F734-86F1-AA5456EBFB2A}"/>
              </a:ext>
            </a:extLst>
          </p:cNvPr>
          <p:cNvSpPr/>
          <p:nvPr/>
        </p:nvSpPr>
        <p:spPr bwMode="auto">
          <a:xfrm>
            <a:off x="4301997" y="3519001"/>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4" name="Picture 28" descr="NOT">
            <a:extLst>
              <a:ext uri="{FF2B5EF4-FFF2-40B4-BE49-F238E27FC236}">
                <a16:creationId xmlns:a16="http://schemas.microsoft.com/office/drawing/2014/main" id="{0CE3F9C9-DBBA-5AA2-30E4-E09334271194}"/>
              </a:ext>
            </a:extLst>
          </p:cNvPr>
          <p:cNvPicPr>
            <a:picLocks noChangeAspect="1" noChangeArrowheads="1"/>
          </p:cNvPicPr>
          <p:nvPr/>
        </p:nvPicPr>
        <p:blipFill>
          <a:blip r:embed="rId3" cstate="print"/>
          <a:srcRect/>
          <a:stretch>
            <a:fillRect/>
          </a:stretch>
        </p:blipFill>
        <p:spPr bwMode="auto">
          <a:xfrm>
            <a:off x="6192018" y="3429000"/>
            <a:ext cx="717550" cy="720725"/>
          </a:xfrm>
          <a:prstGeom prst="rect">
            <a:avLst/>
          </a:prstGeom>
          <a:noFill/>
        </p:spPr>
      </p:pic>
      <p:sp>
        <p:nvSpPr>
          <p:cNvPr id="4" name="Rectangle 21">
            <a:extLst>
              <a:ext uri="{FF2B5EF4-FFF2-40B4-BE49-F238E27FC236}">
                <a16:creationId xmlns:a16="http://schemas.microsoft.com/office/drawing/2014/main" id="{E389EE5C-651C-4EFA-CDAB-551CA0680EE2}"/>
              </a:ext>
            </a:extLst>
          </p:cNvPr>
          <p:cNvSpPr>
            <a:spLocks noChangeArrowheads="1"/>
          </p:cNvSpPr>
          <p:nvPr/>
        </p:nvSpPr>
        <p:spPr bwMode="auto">
          <a:xfrm>
            <a:off x="6282019" y="3158997"/>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NOT</a:t>
            </a:r>
          </a:p>
        </p:txBody>
      </p:sp>
    </p:spTree>
    <p:extLst>
      <p:ext uri="{BB962C8B-B14F-4D97-AF65-F5344CB8AC3E}">
        <p14:creationId xmlns:p14="http://schemas.microsoft.com/office/powerpoint/2010/main" val="1978288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命令セットは</a:t>
            </a:r>
            <a:r>
              <a:rPr lang="en-US" altLang="ja-JP" b="0" i="0" dirty="0">
                <a:solidFill>
                  <a:srgbClr val="000000"/>
                </a:solidFill>
                <a:effectLst/>
                <a:latin typeface="Meiryo" panose="020B0604030504040204" pitchFamily="50" charset="-128"/>
                <a:ea typeface="Meiryo" panose="020B0604030504040204" pitchFamily="50" charset="-128"/>
              </a:rPr>
              <a:t>CPU</a:t>
            </a:r>
            <a:r>
              <a:rPr lang="ja-JP" altLang="en-US" b="0" i="0" dirty="0">
                <a:solidFill>
                  <a:srgbClr val="000000"/>
                </a:solidFill>
                <a:effectLst/>
                <a:latin typeface="Meiryo" panose="020B0604030504040204" pitchFamily="50" charset="-128"/>
                <a:ea typeface="Meiryo" panose="020B0604030504040204" pitchFamily="50" charset="-128"/>
              </a:rPr>
              <a:t>を動かすための命令語を体系化したものだったかと思います。</a:t>
            </a:r>
            <a:br>
              <a:rPr lang="en-US" altLang="ja-JP" b="0" i="0" dirty="0">
                <a:solidFill>
                  <a:srgbClr val="000000"/>
                </a:solidFill>
                <a:effectLst/>
                <a:latin typeface="Meiryo" panose="020B0604030504040204" pitchFamily="50" charset="-128"/>
                <a:ea typeface="Meiryo" panose="020B0604030504040204" pitchFamily="50" charset="-128"/>
              </a:rPr>
            </a:br>
            <a:r>
              <a:rPr lang="en-US" altLang="ja-JP" b="0" i="0" dirty="0">
                <a:solidFill>
                  <a:srgbClr val="000000"/>
                </a:solidFill>
                <a:effectLst/>
                <a:latin typeface="Meiryo" panose="020B0604030504040204" pitchFamily="50" charset="-128"/>
                <a:ea typeface="Meiryo" panose="020B0604030504040204" pitchFamily="50" charset="-128"/>
              </a:rPr>
              <a:t>p.48</a:t>
            </a:r>
            <a:r>
              <a:rPr lang="ja-JP" altLang="en-US" b="0" i="0" dirty="0">
                <a:solidFill>
                  <a:srgbClr val="000000"/>
                </a:solidFill>
                <a:effectLst/>
                <a:latin typeface="Meiryo" panose="020B0604030504040204" pitchFamily="50" charset="-128"/>
                <a:ea typeface="Meiryo" panose="020B0604030504040204" pitchFamily="50" charset="-128"/>
              </a:rPr>
              <a:t>に「オープン」という言葉は「自由に互換品を作れること」とありますが、命令セットの互換品というものがいまいちピンときません。命令セットアーキテクチャを自由に使用可能ということでしょうか？</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正確には，同じ命令セットの命令で書かれたプログラムを動かすことができる互換 </a:t>
            </a:r>
            <a:r>
              <a:rPr kumimoji="1" lang="en-US" altLang="ja-JP" dirty="0"/>
              <a:t>CPU </a:t>
            </a:r>
            <a:endParaRPr kumimoji="1" lang="en-US" dirty="0"/>
          </a:p>
        </p:txBody>
      </p:sp>
    </p:spTree>
    <p:extLst>
      <p:ext uri="{BB962C8B-B14F-4D97-AF65-F5344CB8AC3E}">
        <p14:creationId xmlns:p14="http://schemas.microsoft.com/office/powerpoint/2010/main" val="1548407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ja-JP" altLang="en-US" dirty="0"/>
              <a:t>リレーからコンピュータを作る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p:txBody>
          <a:bodyPr anchor="t"/>
          <a:lstStyle/>
          <a:p>
            <a:r>
              <a:rPr lang="ja-JP" altLang="en-US" dirty="0"/>
              <a:t>リレーを使って </a:t>
            </a:r>
            <a:r>
              <a:rPr lang="en-US" altLang="ja-JP" dirty="0"/>
              <a:t>NOT</a:t>
            </a:r>
            <a:r>
              <a:rPr lang="ja-JP" altLang="en-US" dirty="0"/>
              <a:t>，</a:t>
            </a:r>
            <a:r>
              <a:rPr lang="en-US" altLang="ja-JP" dirty="0"/>
              <a:t>AND</a:t>
            </a:r>
            <a:r>
              <a:rPr lang="ja-JP" altLang="en-US" dirty="0"/>
              <a:t>，</a:t>
            </a:r>
            <a:r>
              <a:rPr lang="en-US" altLang="ja-JP" dirty="0"/>
              <a:t>OR </a:t>
            </a:r>
            <a:r>
              <a:rPr lang="ja-JP" altLang="en-US" dirty="0"/>
              <a:t>を作る</a:t>
            </a:r>
            <a:endParaRPr lang="en-US" altLang="ja-JP" dirty="0"/>
          </a:p>
          <a:p>
            <a:pPr marL="817200" lvl="1" indent="-457200">
              <a:buFont typeface="+mj-lt"/>
              <a:buAutoNum type="arabicPeriod"/>
            </a:pPr>
            <a:r>
              <a:rPr lang="ja-JP" altLang="en-US" dirty="0"/>
              <a:t>リレーを使って </a:t>
            </a:r>
            <a:r>
              <a:rPr lang="en-US" altLang="ja-JP" dirty="0"/>
              <a:t>P </a:t>
            </a:r>
            <a:r>
              <a:rPr lang="ja-JP" altLang="en-US" dirty="0"/>
              <a:t>型と </a:t>
            </a:r>
            <a:r>
              <a:rPr lang="en-US" altLang="ja-JP" dirty="0"/>
              <a:t>N </a:t>
            </a:r>
            <a:r>
              <a:rPr lang="ja-JP" altLang="en-US" dirty="0"/>
              <a:t>型 のリレーを作る</a:t>
            </a:r>
            <a:endParaRPr lang="en-US" altLang="ja-JP" dirty="0"/>
          </a:p>
          <a:p>
            <a:pPr marL="817200" lvl="1" indent="-457200">
              <a:buFont typeface="+mj-lt"/>
              <a:buAutoNum type="arabicPeriod"/>
            </a:pPr>
            <a:r>
              <a:rPr lang="en-US" altLang="ja-JP" dirty="0"/>
              <a:t>P </a:t>
            </a:r>
            <a:r>
              <a:rPr lang="ja-JP" altLang="en-US" dirty="0"/>
              <a:t>型と </a:t>
            </a:r>
            <a:r>
              <a:rPr lang="en-US" altLang="ja-JP" dirty="0"/>
              <a:t>N </a:t>
            </a:r>
            <a:r>
              <a:rPr lang="ja-JP" altLang="en-US" dirty="0"/>
              <a:t>型を組み合わせて </a:t>
            </a:r>
            <a:r>
              <a:rPr lang="en-US" altLang="ja-JP" dirty="0"/>
              <a:t>NOT </a:t>
            </a:r>
            <a:r>
              <a:rPr lang="ja-JP" altLang="en-US" dirty="0"/>
              <a:t>と </a:t>
            </a:r>
            <a:r>
              <a:rPr lang="en-US" altLang="ja-JP" dirty="0"/>
              <a:t>NAND </a:t>
            </a:r>
            <a:r>
              <a:rPr lang="ja-JP" altLang="en-US" dirty="0"/>
              <a:t>を作る</a:t>
            </a:r>
            <a:endParaRPr lang="en-US" altLang="ja-JP" dirty="0"/>
          </a:p>
          <a:p>
            <a:pPr marL="817200" lvl="1" indent="-457200">
              <a:buFont typeface="+mj-lt"/>
              <a:buAutoNum type="arabicPeriod"/>
            </a:pPr>
            <a:r>
              <a:rPr lang="en-US" dirty="0"/>
              <a:t>NOT </a:t>
            </a:r>
            <a:r>
              <a:rPr lang="ja-JP" altLang="en-US" dirty="0"/>
              <a:t>と </a:t>
            </a:r>
            <a:r>
              <a:rPr lang="en-US" altLang="ja-JP" dirty="0"/>
              <a:t>NAND </a:t>
            </a:r>
            <a:r>
              <a:rPr lang="ja-JP" altLang="en-US" dirty="0"/>
              <a:t>を組み合わせて </a:t>
            </a:r>
            <a:r>
              <a:rPr lang="en-US" altLang="ja-JP" dirty="0"/>
              <a:t>AND </a:t>
            </a:r>
            <a:r>
              <a:rPr lang="ja-JP" altLang="en-US" dirty="0"/>
              <a:t>と </a:t>
            </a:r>
            <a:r>
              <a:rPr lang="en-US" altLang="ja-JP" dirty="0"/>
              <a:t>OR </a:t>
            </a:r>
            <a:r>
              <a:rPr lang="ja-JP" altLang="en-US" dirty="0"/>
              <a:t>を作る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50</a:t>
            </a:fld>
            <a:endParaRPr kumimoji="1" lang="ja-JP" altLang="en-US" dirty="0"/>
          </a:p>
        </p:txBody>
      </p:sp>
    </p:spTree>
    <p:extLst>
      <p:ext uri="{BB962C8B-B14F-4D97-AF65-F5344CB8AC3E}">
        <p14:creationId xmlns:p14="http://schemas.microsoft.com/office/powerpoint/2010/main" val="2657337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ja-JP" altLang="en-US" dirty="0"/>
              <a:t>リレーからコンピュータを作る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p:txBody>
          <a:bodyPr anchor="t"/>
          <a:lstStyle/>
          <a:p>
            <a:r>
              <a:rPr lang="ja-JP" altLang="en-US" dirty="0"/>
              <a:t>リレーを使って </a:t>
            </a:r>
            <a:r>
              <a:rPr lang="en-US" altLang="ja-JP" dirty="0"/>
              <a:t>NOT</a:t>
            </a:r>
            <a:r>
              <a:rPr lang="ja-JP" altLang="en-US" dirty="0"/>
              <a:t>，</a:t>
            </a:r>
            <a:r>
              <a:rPr lang="en-US" altLang="ja-JP" dirty="0"/>
              <a:t>AND</a:t>
            </a:r>
            <a:r>
              <a:rPr lang="ja-JP" altLang="en-US" dirty="0"/>
              <a:t>，</a:t>
            </a:r>
            <a:r>
              <a:rPr lang="en-US" altLang="ja-JP" dirty="0"/>
              <a:t>OR </a:t>
            </a:r>
            <a:r>
              <a:rPr lang="ja-JP" altLang="en-US" dirty="0"/>
              <a:t>を作る手順</a:t>
            </a:r>
            <a:endParaRPr lang="en-US" altLang="ja-JP" dirty="0"/>
          </a:p>
          <a:p>
            <a:pPr marL="817200" lvl="1" indent="-457200">
              <a:buFont typeface="+mj-lt"/>
              <a:buAutoNum type="arabicPeriod"/>
            </a:pPr>
            <a:r>
              <a:rPr lang="ja-JP" altLang="en-US" dirty="0"/>
              <a:t>リレーを使って </a:t>
            </a:r>
            <a:r>
              <a:rPr lang="en-US" altLang="ja-JP" dirty="0"/>
              <a:t>P </a:t>
            </a:r>
            <a:r>
              <a:rPr lang="ja-JP" altLang="en-US" dirty="0"/>
              <a:t>型と </a:t>
            </a:r>
            <a:r>
              <a:rPr lang="en-US" altLang="ja-JP" dirty="0"/>
              <a:t>N </a:t>
            </a:r>
            <a:r>
              <a:rPr lang="ja-JP" altLang="en-US" dirty="0"/>
              <a:t>型 のリレーを作る</a:t>
            </a:r>
            <a:endParaRPr lang="en-US" altLang="ja-JP" dirty="0"/>
          </a:p>
          <a:p>
            <a:pPr marL="817200" lvl="1" indent="-457200">
              <a:buFont typeface="+mj-lt"/>
              <a:buAutoNum type="arabicPeriod"/>
            </a:pPr>
            <a:r>
              <a:rPr lang="en-US" altLang="ja-JP" dirty="0"/>
              <a:t>P </a:t>
            </a:r>
            <a:r>
              <a:rPr lang="ja-JP" altLang="en-US" dirty="0"/>
              <a:t>型と </a:t>
            </a:r>
            <a:r>
              <a:rPr lang="en-US" altLang="ja-JP" dirty="0"/>
              <a:t>N </a:t>
            </a:r>
            <a:r>
              <a:rPr lang="ja-JP" altLang="en-US" dirty="0"/>
              <a:t>型を組み合わせて </a:t>
            </a:r>
            <a:r>
              <a:rPr lang="en-US" altLang="ja-JP" dirty="0"/>
              <a:t>NOT </a:t>
            </a:r>
            <a:r>
              <a:rPr lang="ja-JP" altLang="en-US" dirty="0"/>
              <a:t>と </a:t>
            </a:r>
            <a:r>
              <a:rPr lang="en-US" altLang="ja-JP" dirty="0"/>
              <a:t>NAND </a:t>
            </a:r>
            <a:r>
              <a:rPr lang="ja-JP" altLang="en-US" dirty="0"/>
              <a:t>を作る</a:t>
            </a:r>
            <a:endParaRPr lang="en-US" altLang="ja-JP" dirty="0"/>
          </a:p>
          <a:p>
            <a:pPr marL="817200" lvl="1" indent="-457200">
              <a:buFont typeface="+mj-lt"/>
              <a:buAutoNum type="arabicPeriod"/>
            </a:pPr>
            <a:r>
              <a:rPr lang="en-US" dirty="0"/>
              <a:t>NOT </a:t>
            </a:r>
            <a:r>
              <a:rPr lang="ja-JP" altLang="en-US" dirty="0"/>
              <a:t>と </a:t>
            </a:r>
            <a:r>
              <a:rPr lang="en-US" altLang="ja-JP" dirty="0"/>
              <a:t>NAND </a:t>
            </a:r>
            <a:r>
              <a:rPr lang="ja-JP" altLang="en-US" dirty="0"/>
              <a:t>を組み合わせて </a:t>
            </a:r>
            <a:r>
              <a:rPr lang="en-US" altLang="ja-JP" dirty="0"/>
              <a:t>AND </a:t>
            </a:r>
            <a:r>
              <a:rPr lang="ja-JP" altLang="en-US" dirty="0"/>
              <a:t>と </a:t>
            </a:r>
            <a:r>
              <a:rPr lang="en-US" altLang="ja-JP" dirty="0"/>
              <a:t>OR </a:t>
            </a:r>
            <a:r>
              <a:rPr lang="ja-JP" altLang="en-US" dirty="0"/>
              <a:t>を作る</a:t>
            </a:r>
            <a:endParaRPr lang="en-US" altLang="ja-JP" dirty="0"/>
          </a:p>
          <a:p>
            <a:r>
              <a:rPr lang="ja-JP" altLang="en-US" dirty="0"/>
              <a:t>コンピュータを作る手順（前回の講義）</a:t>
            </a:r>
            <a:endParaRPr lang="en-US" altLang="ja-JP" dirty="0"/>
          </a:p>
          <a:p>
            <a:pPr marL="817200" lvl="1" indent="-457200">
              <a:buFont typeface="+mj-lt"/>
              <a:buAutoNum type="arabicPeriod"/>
            </a:pPr>
            <a:r>
              <a:rPr lang="en-US" altLang="ja-JP" dirty="0"/>
              <a:t>NOT</a:t>
            </a:r>
            <a:r>
              <a:rPr lang="ja-JP" altLang="en-US" dirty="0"/>
              <a:t>，</a:t>
            </a:r>
            <a:r>
              <a:rPr lang="en-US" altLang="ja-JP" dirty="0"/>
              <a:t>AND</a:t>
            </a:r>
            <a:r>
              <a:rPr lang="ja-JP" altLang="en-US" dirty="0"/>
              <a:t>，</a:t>
            </a:r>
            <a:r>
              <a:rPr lang="en-US" altLang="ja-JP" dirty="0"/>
              <a:t>OR </a:t>
            </a:r>
            <a:r>
              <a:rPr lang="ja-JP" altLang="en-US" dirty="0"/>
              <a:t>を使うと任意の論理関数と記憶回路が作れる</a:t>
            </a:r>
            <a:endParaRPr lang="en-US" altLang="ja-JP" dirty="0"/>
          </a:p>
          <a:p>
            <a:pPr lvl="2"/>
            <a:r>
              <a:rPr lang="en-US" altLang="ja-JP" dirty="0"/>
              <a:t>=</a:t>
            </a:r>
            <a:r>
              <a:rPr lang="ja-JP" altLang="en-US" dirty="0"/>
              <a:t>任意の組み合わせ回路と順序回路が作れる</a:t>
            </a:r>
            <a:endParaRPr lang="en-US" altLang="ja-JP" dirty="0"/>
          </a:p>
          <a:p>
            <a:pPr marL="817200" lvl="1" indent="-457200">
              <a:buFont typeface="+mj-lt"/>
              <a:buAutoNum type="arabicPeriod"/>
            </a:pPr>
            <a:r>
              <a:rPr lang="ja-JP" altLang="en-US" dirty="0"/>
              <a:t>任意の組み合わせ回路と順序回路を使うと </a:t>
            </a:r>
            <a:r>
              <a:rPr lang="en-US" altLang="ja-JP" dirty="0"/>
              <a:t>CPU </a:t>
            </a:r>
            <a:r>
              <a:rPr lang="ja-JP" altLang="en-US" dirty="0"/>
              <a:t>の部品が作れる</a:t>
            </a:r>
            <a:endParaRPr lang="en-US" altLang="ja-JP" dirty="0"/>
          </a:p>
          <a:p>
            <a:pPr lvl="2"/>
            <a:r>
              <a:rPr lang="en-US" altLang="ja-JP" dirty="0"/>
              <a:t>PC</a:t>
            </a:r>
            <a:r>
              <a:rPr lang="ja-JP" altLang="en-US" dirty="0"/>
              <a:t>，レジスタ，演算器，メモリ･･･</a:t>
            </a:r>
            <a:endParaRPr lang="en-US" altLang="ja-JP" dirty="0"/>
          </a:p>
          <a:p>
            <a:pPr marL="817200" lvl="1" indent="-457200">
              <a:buFont typeface="+mj-lt"/>
              <a:buAutoNum type="arabicPeriod"/>
            </a:pPr>
            <a:r>
              <a:rPr lang="ja-JP" altLang="en-US" dirty="0"/>
              <a:t>それらを組み合わせるとコンピュータができる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51</a:t>
            </a:fld>
            <a:endParaRPr kumimoji="1" lang="ja-JP" altLang="en-US" dirty="0"/>
          </a:p>
        </p:txBody>
      </p:sp>
    </p:spTree>
    <p:extLst>
      <p:ext uri="{BB962C8B-B14F-4D97-AF65-F5344CB8AC3E}">
        <p14:creationId xmlns:p14="http://schemas.microsoft.com/office/powerpoint/2010/main" val="2631460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一般化すると，</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D6408-E8C8-F5A9-E727-6DD10B645E9D}"/>
              </a:ext>
            </a:extLst>
          </p:cNvPr>
          <p:cNvSpPr>
            <a:spLocks noGrp="1"/>
          </p:cNvSpPr>
          <p:nvPr>
            <p:ph type="title"/>
          </p:nvPr>
        </p:nvSpPr>
        <p:spPr/>
        <p:txBody>
          <a:bodyPr/>
          <a:lstStyle/>
          <a:p>
            <a:r>
              <a:rPr kumimoji="1" lang="ja-JP" altLang="en-US" dirty="0"/>
              <a:t>余談：いろいろなコンピュータ</a:t>
            </a:r>
            <a:endParaRPr kumimoji="1" lang="en-US" dirty="0"/>
          </a:p>
        </p:txBody>
      </p:sp>
      <p:sp>
        <p:nvSpPr>
          <p:cNvPr id="3" name="コンテンツ プレースホルダー 2">
            <a:extLst>
              <a:ext uri="{FF2B5EF4-FFF2-40B4-BE49-F238E27FC236}">
                <a16:creationId xmlns:a16="http://schemas.microsoft.com/office/drawing/2014/main" id="{12927C11-0443-434C-BB63-79968A1BFAF6}"/>
              </a:ext>
            </a:extLst>
          </p:cNvPr>
          <p:cNvSpPr>
            <a:spLocks noGrp="1"/>
          </p:cNvSpPr>
          <p:nvPr>
            <p:ph sz="quarter" idx="10"/>
          </p:nvPr>
        </p:nvSpPr>
        <p:spPr/>
        <p:txBody>
          <a:bodyPr/>
          <a:lstStyle/>
          <a:p>
            <a:r>
              <a:rPr kumimoji="1" lang="ja-JP" altLang="en-US" dirty="0"/>
              <a:t>なんらかの入力に従って </a:t>
            </a:r>
            <a:r>
              <a:rPr kumimoji="1" lang="en-US" altLang="ja-JP" dirty="0"/>
              <a:t>ON/OFF </a:t>
            </a:r>
            <a:r>
              <a:rPr kumimoji="1" lang="ja-JP" altLang="en-US" dirty="0"/>
              <a:t>できるスイッチさえあれば，</a:t>
            </a:r>
            <a:br>
              <a:rPr kumimoji="1" lang="en-US" altLang="ja-JP" dirty="0"/>
            </a:br>
            <a:r>
              <a:rPr kumimoji="1" lang="ja-JP" altLang="en-US" dirty="0"/>
              <a:t>プログラムが実行できるコンピュータが作れる</a:t>
            </a:r>
            <a:endParaRPr kumimoji="1" lang="en-US" altLang="ja-JP" dirty="0"/>
          </a:p>
          <a:p>
            <a:r>
              <a:rPr kumimoji="1" lang="ja-JP" altLang="en-US" dirty="0"/>
              <a:t>（余談）いろいろなコンピュータ</a:t>
            </a:r>
            <a:endParaRPr kumimoji="1" lang="en-US" altLang="ja-JP" dirty="0"/>
          </a:p>
          <a:p>
            <a:pPr lvl="1"/>
            <a:r>
              <a:rPr kumimoji="1" lang="ja-JP" altLang="en-US" dirty="0"/>
              <a:t>リレー式</a:t>
            </a:r>
            <a:endParaRPr kumimoji="1" lang="en-US" altLang="ja-JP" dirty="0"/>
          </a:p>
          <a:p>
            <a:pPr lvl="1"/>
            <a:r>
              <a:rPr kumimoji="1" lang="ja-JP" altLang="en-US" dirty="0"/>
              <a:t>真空管</a:t>
            </a:r>
            <a:endParaRPr kumimoji="1" lang="en-US" altLang="ja-JP" dirty="0"/>
          </a:p>
          <a:p>
            <a:pPr lvl="1"/>
            <a:r>
              <a:rPr kumimoji="1" lang="ja-JP" altLang="en-US" dirty="0"/>
              <a:t>レッドストーン回路</a:t>
            </a:r>
            <a:endParaRPr kumimoji="1" lang="en-US" dirty="0"/>
          </a:p>
        </p:txBody>
      </p:sp>
    </p:spTree>
    <p:extLst>
      <p:ext uri="{BB962C8B-B14F-4D97-AF65-F5344CB8AC3E}">
        <p14:creationId xmlns:p14="http://schemas.microsoft.com/office/powerpoint/2010/main" val="3043956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BD364-94F9-86B8-ADBD-D4DF1105544B}"/>
              </a:ext>
            </a:extLst>
          </p:cNvPr>
          <p:cNvSpPr>
            <a:spLocks noGrp="1"/>
          </p:cNvSpPr>
          <p:nvPr>
            <p:ph type="title"/>
          </p:nvPr>
        </p:nvSpPr>
        <p:spPr>
          <a:xfrm>
            <a:off x="611956" y="-5087"/>
            <a:ext cx="8532044" cy="908972"/>
          </a:xfrm>
        </p:spPr>
        <p:txBody>
          <a:bodyPr/>
          <a:lstStyle/>
          <a:p>
            <a:r>
              <a:rPr kumimoji="1" lang="ja-JP" altLang="en-US" dirty="0"/>
              <a:t>リレー式計算機 富士通 </a:t>
            </a:r>
            <a:r>
              <a:rPr kumimoji="1" lang="en-US" altLang="ja-JP" dirty="0"/>
              <a:t>FACOM128B (1956)</a:t>
            </a:r>
            <a:endParaRPr kumimoji="1" lang="en-US" dirty="0"/>
          </a:p>
        </p:txBody>
      </p:sp>
      <p:pic>
        <p:nvPicPr>
          <p:cNvPr id="28674" name="Picture 2" descr="現在でも稼働する「FACOM128B」（池田記念室）">
            <a:extLst>
              <a:ext uri="{FF2B5EF4-FFF2-40B4-BE49-F238E27FC236}">
                <a16:creationId xmlns:a16="http://schemas.microsoft.com/office/drawing/2014/main" id="{815DF229-3220-E3BC-061B-C06CAE48F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71" y="1628980"/>
            <a:ext cx="5580062" cy="384677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1D630CD-08B8-3C68-8772-34A159DFB1DD}"/>
              </a:ext>
            </a:extLst>
          </p:cNvPr>
          <p:cNvSpPr txBox="1"/>
          <p:nvPr/>
        </p:nvSpPr>
        <p:spPr>
          <a:xfrm>
            <a:off x="1601967" y="5949028"/>
            <a:ext cx="7650085" cy="646331"/>
          </a:xfrm>
          <a:prstGeom prst="rect">
            <a:avLst/>
          </a:prstGeom>
          <a:noFill/>
        </p:spPr>
        <p:txBody>
          <a:bodyPr wrap="square">
            <a:spAutoFit/>
          </a:bodyPr>
          <a:lstStyle/>
          <a:p>
            <a:r>
              <a:rPr lang="ja-JP" altLang="en-US" dirty="0"/>
              <a:t>画像は </a:t>
            </a:r>
            <a:r>
              <a:rPr lang="en-US" altLang="ja-JP" dirty="0">
                <a:hlinkClick r:id="rId3"/>
              </a:rPr>
              <a:t>https://pr.fujitsu.com/jp/news/2018/08/21.html</a:t>
            </a:r>
            <a:r>
              <a:rPr lang="en-US" altLang="ja-JP" dirty="0"/>
              <a:t> </a:t>
            </a:r>
            <a:r>
              <a:rPr lang="ja-JP" altLang="en-US" dirty="0"/>
              <a:t>より</a:t>
            </a:r>
            <a:endParaRPr lang="en-US" altLang="ja-JP" dirty="0"/>
          </a:p>
          <a:p>
            <a:endParaRPr lang="en-US" dirty="0"/>
          </a:p>
        </p:txBody>
      </p:sp>
    </p:spTree>
    <p:extLst>
      <p:ext uri="{BB962C8B-B14F-4D97-AF65-F5344CB8AC3E}">
        <p14:creationId xmlns:p14="http://schemas.microsoft.com/office/powerpoint/2010/main" val="761087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4724B-30AA-344A-14D3-CE865807F5A4}"/>
              </a:ext>
            </a:extLst>
          </p:cNvPr>
          <p:cNvSpPr>
            <a:spLocks noGrp="1"/>
          </p:cNvSpPr>
          <p:nvPr>
            <p:ph type="title"/>
          </p:nvPr>
        </p:nvSpPr>
        <p:spPr/>
        <p:txBody>
          <a:bodyPr/>
          <a:lstStyle/>
          <a:p>
            <a:r>
              <a:rPr kumimoji="1" lang="ja-JP" altLang="en-US" dirty="0"/>
              <a:t>真空管（三極管）</a:t>
            </a:r>
            <a:endParaRPr kumimoji="1" lang="en-US" dirty="0"/>
          </a:p>
        </p:txBody>
      </p:sp>
      <p:sp>
        <p:nvSpPr>
          <p:cNvPr id="3" name="コンテンツ プレースホルダー 2">
            <a:extLst>
              <a:ext uri="{FF2B5EF4-FFF2-40B4-BE49-F238E27FC236}">
                <a16:creationId xmlns:a16="http://schemas.microsoft.com/office/drawing/2014/main" id="{28FDF9AE-FE2C-50D4-5264-356FC112DD77}"/>
              </a:ext>
            </a:extLst>
          </p:cNvPr>
          <p:cNvSpPr>
            <a:spLocks noGrp="1"/>
          </p:cNvSpPr>
          <p:nvPr>
            <p:ph sz="quarter" idx="10"/>
          </p:nvPr>
        </p:nvSpPr>
        <p:spPr>
          <a:xfrm>
            <a:off x="611956" y="1088974"/>
            <a:ext cx="8280092" cy="900010"/>
          </a:xfrm>
        </p:spPr>
        <p:txBody>
          <a:bodyPr/>
          <a:lstStyle/>
          <a:p>
            <a:r>
              <a:rPr kumimoji="1" lang="ja-JP" altLang="en-US" dirty="0"/>
              <a:t>電球にカソードとグリッド，プレートなどの電極を追加したもの</a:t>
            </a:r>
            <a:endParaRPr kumimoji="1" lang="en-US" dirty="0"/>
          </a:p>
        </p:txBody>
      </p:sp>
      <p:sp>
        <p:nvSpPr>
          <p:cNvPr id="4" name="楕円 3">
            <a:extLst>
              <a:ext uri="{FF2B5EF4-FFF2-40B4-BE49-F238E27FC236}">
                <a16:creationId xmlns:a16="http://schemas.microsoft.com/office/drawing/2014/main" id="{39394E1B-9C93-F0C9-6FF8-BF0858031730}"/>
              </a:ext>
            </a:extLst>
          </p:cNvPr>
          <p:cNvSpPr/>
          <p:nvPr/>
        </p:nvSpPr>
        <p:spPr bwMode="auto">
          <a:xfrm>
            <a:off x="6192019" y="3248998"/>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2050" name="Picture 2" descr="undefined">
            <a:extLst>
              <a:ext uri="{FF2B5EF4-FFF2-40B4-BE49-F238E27FC236}">
                <a16:creationId xmlns:a16="http://schemas.microsoft.com/office/drawing/2014/main" id="{A04C1AAC-4A16-6AAE-A64B-46B562D0686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71990" y="1898983"/>
            <a:ext cx="1142861" cy="351900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1C2E457-8E8A-88C5-CDFD-C4F42641BAB8}"/>
              </a:ext>
            </a:extLst>
          </p:cNvPr>
          <p:cNvSpPr txBox="1"/>
          <p:nvPr/>
        </p:nvSpPr>
        <p:spPr>
          <a:xfrm>
            <a:off x="611956" y="5769026"/>
            <a:ext cx="5310059" cy="738664"/>
          </a:xfrm>
          <a:prstGeom prst="rect">
            <a:avLst/>
          </a:prstGeom>
          <a:noFill/>
        </p:spPr>
        <p:txBody>
          <a:bodyPr wrap="square">
            <a:spAutoFit/>
          </a:bodyPr>
          <a:lstStyle/>
          <a:p>
            <a:r>
              <a:rPr lang="ja-JP" altLang="en-US" sz="1400" dirty="0">
                <a:solidFill>
                  <a:schemeClr val="tx1">
                    <a:lumMod val="75000"/>
                    <a:lumOff val="25000"/>
                  </a:schemeClr>
                </a:solidFill>
              </a:rPr>
              <a:t>画像は </a:t>
            </a:r>
            <a:r>
              <a:rPr lang="en-US" altLang="ja-JP"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https://en.wikipedia.org/wiki/Triode</a:t>
            </a:r>
            <a:r>
              <a:rPr lang="en-US" altLang="ja-JP" sz="1400" dirty="0">
                <a:solidFill>
                  <a:schemeClr val="tx1">
                    <a:lumMod val="75000"/>
                    <a:lumOff val="25000"/>
                  </a:schemeClr>
                </a:solidFill>
              </a:rPr>
              <a:t> </a:t>
            </a:r>
            <a:r>
              <a:rPr lang="ja-JP" altLang="en-US" sz="1400" dirty="0">
                <a:solidFill>
                  <a:schemeClr val="tx1">
                    <a:lumMod val="75000"/>
                    <a:lumOff val="25000"/>
                  </a:schemeClr>
                </a:solidFill>
              </a:rPr>
              <a:t>より</a:t>
            </a:r>
            <a:endParaRPr lang="en-US" altLang="ja-JP" sz="1400" dirty="0">
              <a:solidFill>
                <a:schemeClr val="tx1">
                  <a:lumMod val="75000"/>
                  <a:lumOff val="25000"/>
                </a:schemeClr>
              </a:solidFill>
            </a:endParaRPr>
          </a:p>
          <a:p>
            <a:r>
              <a:rPr lang="en-US" altLang="ja-JP" sz="1400" b="0" i="0" dirty="0">
                <a:solidFill>
                  <a:schemeClr val="tx1">
                    <a:lumMod val="75000"/>
                    <a:lumOff val="25000"/>
                  </a:schemeClr>
                </a:solidFill>
                <a:effectLst/>
                <a:latin typeface="Arial" panose="020B0604020202020204" pitchFamily="34" charset="0"/>
              </a:rPr>
              <a:t>De Forest </a:t>
            </a:r>
            <a:r>
              <a:rPr lang="en-US" altLang="ja-JP" sz="1400" b="0" i="0" dirty="0" err="1">
                <a:solidFill>
                  <a:schemeClr val="tx1">
                    <a:lumMod val="75000"/>
                    <a:lumOff val="25000"/>
                  </a:schemeClr>
                </a:solidFill>
                <a:effectLst/>
                <a:latin typeface="Arial" panose="020B0604020202020204" pitchFamily="34" charset="0"/>
              </a:rPr>
              <a:t>Audion</a:t>
            </a:r>
            <a:r>
              <a:rPr lang="en-US" altLang="ja-JP" sz="1400" b="0" i="0" dirty="0">
                <a:solidFill>
                  <a:schemeClr val="tx1">
                    <a:lumMod val="75000"/>
                    <a:lumOff val="25000"/>
                  </a:schemeClr>
                </a:solidFill>
                <a:effectLst/>
                <a:latin typeface="Arial" panose="020B0604020202020204" pitchFamily="34" charset="0"/>
              </a:rPr>
              <a:t> tube </a:t>
            </a:r>
            <a:r>
              <a:rPr lang="ja-JP" altLang="en-US" sz="1400" b="0" i="0" dirty="0">
                <a:solidFill>
                  <a:schemeClr val="tx1">
                    <a:lumMod val="75000"/>
                    <a:lumOff val="25000"/>
                  </a:schemeClr>
                </a:solidFill>
                <a:effectLst/>
                <a:latin typeface="Arial" panose="020B0604020202020204" pitchFamily="34" charset="0"/>
              </a:rPr>
              <a:t>と </a:t>
            </a:r>
            <a:r>
              <a:rPr lang="en-US" altLang="ja-JP" sz="1400" b="0" i="0" dirty="0" err="1">
                <a:solidFill>
                  <a:schemeClr val="tx1">
                    <a:lumMod val="75000"/>
                    <a:lumOff val="25000"/>
                  </a:schemeClr>
                </a:solidFill>
                <a:effectLst/>
                <a:latin typeface="Arial" panose="020B0604020202020204" pitchFamily="34" charset="0"/>
              </a:rPr>
              <a:t>Lieben</a:t>
            </a:r>
            <a:r>
              <a:rPr lang="en-US" altLang="ja-JP" sz="1400" b="0" i="0" dirty="0">
                <a:solidFill>
                  <a:schemeClr val="tx1">
                    <a:lumMod val="75000"/>
                    <a:lumOff val="25000"/>
                  </a:schemeClr>
                </a:solidFill>
                <a:effectLst/>
                <a:latin typeface="Arial" panose="020B0604020202020204" pitchFamily="34" charset="0"/>
              </a:rPr>
              <a:t>-Reisz tube </a:t>
            </a:r>
            <a:br>
              <a:rPr lang="en-US" altLang="ja-JP" sz="1400" b="0" i="0" dirty="0">
                <a:solidFill>
                  <a:schemeClr val="tx1">
                    <a:lumMod val="75000"/>
                    <a:lumOff val="25000"/>
                  </a:schemeClr>
                </a:solidFill>
                <a:effectLst/>
                <a:latin typeface="Arial" panose="020B0604020202020204" pitchFamily="34" charset="0"/>
              </a:rPr>
            </a:br>
            <a:r>
              <a:rPr lang="en-US" altLang="ja-JP" sz="1400" b="0" i="0" dirty="0">
                <a:solidFill>
                  <a:schemeClr val="tx1">
                    <a:lumMod val="75000"/>
                    <a:lumOff val="25000"/>
                  </a:schemeClr>
                </a:solidFill>
                <a:effectLst/>
                <a:latin typeface="Arial" panose="020B0604020202020204" pitchFamily="34" charset="0"/>
              </a:rPr>
              <a:t>1900 </a:t>
            </a:r>
            <a:r>
              <a:rPr lang="ja-JP" altLang="en-US" sz="1400" b="0" i="0" dirty="0">
                <a:solidFill>
                  <a:schemeClr val="tx1">
                    <a:lumMod val="75000"/>
                    <a:lumOff val="25000"/>
                  </a:schemeClr>
                </a:solidFill>
                <a:effectLst/>
                <a:latin typeface="Arial" panose="020B0604020202020204" pitchFamily="34" charset="0"/>
              </a:rPr>
              <a:t>年過ぎの発明</a:t>
            </a:r>
            <a:endParaRPr lang="en-US" altLang="ja-JP" sz="1400" dirty="0">
              <a:solidFill>
                <a:schemeClr val="tx1">
                  <a:lumMod val="75000"/>
                  <a:lumOff val="25000"/>
                </a:schemeClr>
              </a:solidFill>
            </a:endParaRPr>
          </a:p>
        </p:txBody>
      </p:sp>
      <p:cxnSp>
        <p:nvCxnSpPr>
          <p:cNvPr id="8" name="直線コネクタ 7">
            <a:extLst>
              <a:ext uri="{FF2B5EF4-FFF2-40B4-BE49-F238E27FC236}">
                <a16:creationId xmlns:a16="http://schemas.microsoft.com/office/drawing/2014/main" id="{39160491-C71D-5E59-EA26-91D9B52C3CA8}"/>
              </a:ext>
            </a:extLst>
          </p:cNvPr>
          <p:cNvCxnSpPr>
            <a:cxnSpLocks/>
          </p:cNvCxnSpPr>
          <p:nvPr/>
        </p:nvCxnSpPr>
        <p:spPr bwMode="auto">
          <a:xfrm>
            <a:off x="6462021" y="396900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50D41FF3-3967-5CE6-B0FA-9A0E277DE8BF}"/>
              </a:ext>
            </a:extLst>
          </p:cNvPr>
          <p:cNvCxnSpPr>
            <a:cxnSpLocks/>
          </p:cNvCxnSpPr>
          <p:nvPr/>
        </p:nvCxnSpPr>
        <p:spPr bwMode="auto">
          <a:xfrm flipV="1">
            <a:off x="6462021" y="396900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695BE07C-BB2E-B8EA-2E3A-6D5CD30970E1}"/>
              </a:ext>
            </a:extLst>
          </p:cNvPr>
          <p:cNvCxnSpPr>
            <a:cxnSpLocks/>
          </p:cNvCxnSpPr>
          <p:nvPr/>
        </p:nvCxnSpPr>
        <p:spPr bwMode="auto">
          <a:xfrm flipV="1">
            <a:off x="7182029" y="396900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D3BA62D9-6870-E648-798F-F2314D2DD5C4}"/>
              </a:ext>
            </a:extLst>
          </p:cNvPr>
          <p:cNvCxnSpPr>
            <a:cxnSpLocks/>
          </p:cNvCxnSpPr>
          <p:nvPr/>
        </p:nvCxnSpPr>
        <p:spPr bwMode="auto">
          <a:xfrm>
            <a:off x="7092028"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1ED418AF-AD75-ED9D-FFAC-773FB4731659}"/>
              </a:ext>
            </a:extLst>
          </p:cNvPr>
          <p:cNvCxnSpPr>
            <a:cxnSpLocks/>
          </p:cNvCxnSpPr>
          <p:nvPr/>
        </p:nvCxnSpPr>
        <p:spPr bwMode="auto">
          <a:xfrm>
            <a:off x="6912026"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91DFD4F-2A13-12B1-B05D-C79D225A4E31}"/>
              </a:ext>
            </a:extLst>
          </p:cNvPr>
          <p:cNvCxnSpPr>
            <a:cxnSpLocks/>
          </p:cNvCxnSpPr>
          <p:nvPr/>
        </p:nvCxnSpPr>
        <p:spPr bwMode="auto">
          <a:xfrm>
            <a:off x="6732024"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A3EA0A3D-7ACD-D5CF-0571-57FEE70C643E}"/>
              </a:ext>
            </a:extLst>
          </p:cNvPr>
          <p:cNvCxnSpPr>
            <a:cxnSpLocks/>
          </p:cNvCxnSpPr>
          <p:nvPr/>
        </p:nvCxnSpPr>
        <p:spPr bwMode="auto">
          <a:xfrm>
            <a:off x="6552022"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2" name="直線コネクタ 21">
            <a:extLst>
              <a:ext uri="{FF2B5EF4-FFF2-40B4-BE49-F238E27FC236}">
                <a16:creationId xmlns:a16="http://schemas.microsoft.com/office/drawing/2014/main" id="{CDC78133-ED19-9CA4-6BFA-D43BEB7D7DD7}"/>
              </a:ext>
            </a:extLst>
          </p:cNvPr>
          <p:cNvCxnSpPr>
            <a:cxnSpLocks/>
          </p:cNvCxnSpPr>
          <p:nvPr/>
        </p:nvCxnSpPr>
        <p:spPr bwMode="auto">
          <a:xfrm flipV="1">
            <a:off x="6642023" y="405900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5" name="直線コネクタ 24">
            <a:extLst>
              <a:ext uri="{FF2B5EF4-FFF2-40B4-BE49-F238E27FC236}">
                <a16:creationId xmlns:a16="http://schemas.microsoft.com/office/drawing/2014/main" id="{5A7AE018-AA41-D25F-56CB-D1BCD4AEFDD1}"/>
              </a:ext>
            </a:extLst>
          </p:cNvPr>
          <p:cNvCxnSpPr>
            <a:cxnSpLocks/>
          </p:cNvCxnSpPr>
          <p:nvPr/>
        </p:nvCxnSpPr>
        <p:spPr bwMode="auto">
          <a:xfrm>
            <a:off x="6822025" y="405900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0DEF974A-A3DE-F912-EDB3-B3407C3EB68B}"/>
              </a:ext>
            </a:extLst>
          </p:cNvPr>
          <p:cNvCxnSpPr>
            <a:cxnSpLocks/>
          </p:cNvCxnSpPr>
          <p:nvPr/>
        </p:nvCxnSpPr>
        <p:spPr bwMode="auto">
          <a:xfrm>
            <a:off x="6462021" y="3609002"/>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E03B0ED5-6CDB-CCEB-D4EC-7B7AC418A7BC}"/>
              </a:ext>
            </a:extLst>
          </p:cNvPr>
          <p:cNvCxnSpPr>
            <a:cxnSpLocks/>
          </p:cNvCxnSpPr>
          <p:nvPr/>
        </p:nvCxnSpPr>
        <p:spPr bwMode="auto">
          <a:xfrm>
            <a:off x="5832014" y="3789004"/>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0" name="直線コネクタ 29">
            <a:extLst>
              <a:ext uri="{FF2B5EF4-FFF2-40B4-BE49-F238E27FC236}">
                <a16:creationId xmlns:a16="http://schemas.microsoft.com/office/drawing/2014/main" id="{2441B73F-667A-C20D-7689-61FC07EA47F8}"/>
              </a:ext>
            </a:extLst>
          </p:cNvPr>
          <p:cNvCxnSpPr>
            <a:cxnSpLocks/>
          </p:cNvCxnSpPr>
          <p:nvPr/>
        </p:nvCxnSpPr>
        <p:spPr bwMode="auto">
          <a:xfrm flipV="1">
            <a:off x="6822025" y="3068996"/>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2" name="直線コネクタ 31">
            <a:extLst>
              <a:ext uri="{FF2B5EF4-FFF2-40B4-BE49-F238E27FC236}">
                <a16:creationId xmlns:a16="http://schemas.microsoft.com/office/drawing/2014/main" id="{D9C688C6-B45D-782B-69F8-70700C4A7D23}"/>
              </a:ext>
            </a:extLst>
          </p:cNvPr>
          <p:cNvCxnSpPr>
            <a:cxnSpLocks/>
          </p:cNvCxnSpPr>
          <p:nvPr/>
        </p:nvCxnSpPr>
        <p:spPr bwMode="auto">
          <a:xfrm flipV="1">
            <a:off x="6642023" y="423900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3" name="直線コネクタ 32">
            <a:extLst>
              <a:ext uri="{FF2B5EF4-FFF2-40B4-BE49-F238E27FC236}">
                <a16:creationId xmlns:a16="http://schemas.microsoft.com/office/drawing/2014/main" id="{F2D20371-79DC-3D61-26E0-131EE3E83AA6}"/>
              </a:ext>
            </a:extLst>
          </p:cNvPr>
          <p:cNvCxnSpPr>
            <a:cxnSpLocks/>
          </p:cNvCxnSpPr>
          <p:nvPr/>
        </p:nvCxnSpPr>
        <p:spPr bwMode="auto">
          <a:xfrm flipV="1">
            <a:off x="7002027" y="423900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5" name="直線コネクタ 34">
            <a:extLst>
              <a:ext uri="{FF2B5EF4-FFF2-40B4-BE49-F238E27FC236}">
                <a16:creationId xmlns:a16="http://schemas.microsoft.com/office/drawing/2014/main" id="{3F722863-93FD-AA45-E9B0-57A3C2B65BD4}"/>
              </a:ext>
            </a:extLst>
          </p:cNvPr>
          <p:cNvCxnSpPr>
            <a:cxnSpLocks/>
          </p:cNvCxnSpPr>
          <p:nvPr/>
        </p:nvCxnSpPr>
        <p:spPr bwMode="auto">
          <a:xfrm flipV="1">
            <a:off x="6462021" y="4059007"/>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37" name="Rectangle 93">
            <a:extLst>
              <a:ext uri="{FF2B5EF4-FFF2-40B4-BE49-F238E27FC236}">
                <a16:creationId xmlns:a16="http://schemas.microsoft.com/office/drawing/2014/main" id="{2F5DC869-19F2-8204-79D7-637DAC24868F}"/>
              </a:ext>
            </a:extLst>
          </p:cNvPr>
          <p:cNvSpPr>
            <a:spLocks noChangeArrowheads="1"/>
          </p:cNvSpPr>
          <p:nvPr/>
        </p:nvSpPr>
        <p:spPr bwMode="auto">
          <a:xfrm>
            <a:off x="6822025" y="2798993"/>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38" name="Rectangle 93">
            <a:extLst>
              <a:ext uri="{FF2B5EF4-FFF2-40B4-BE49-F238E27FC236}">
                <a16:creationId xmlns:a16="http://schemas.microsoft.com/office/drawing/2014/main" id="{95155F01-F072-5F10-5E8E-4D8A5BAFCCFD}"/>
              </a:ext>
            </a:extLst>
          </p:cNvPr>
          <p:cNvSpPr>
            <a:spLocks noChangeArrowheads="1"/>
          </p:cNvSpPr>
          <p:nvPr/>
        </p:nvSpPr>
        <p:spPr bwMode="auto">
          <a:xfrm>
            <a:off x="5292008"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39" name="Rectangle 93">
            <a:extLst>
              <a:ext uri="{FF2B5EF4-FFF2-40B4-BE49-F238E27FC236}">
                <a16:creationId xmlns:a16="http://schemas.microsoft.com/office/drawing/2014/main" id="{7EA9552E-EF68-CFCF-D91C-44B02B9B18CE}"/>
              </a:ext>
            </a:extLst>
          </p:cNvPr>
          <p:cNvSpPr>
            <a:spLocks noChangeArrowheads="1"/>
          </p:cNvSpPr>
          <p:nvPr/>
        </p:nvSpPr>
        <p:spPr bwMode="auto">
          <a:xfrm>
            <a:off x="7002027" y="441901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40" name="Rectangle 93">
            <a:extLst>
              <a:ext uri="{FF2B5EF4-FFF2-40B4-BE49-F238E27FC236}">
                <a16:creationId xmlns:a16="http://schemas.microsoft.com/office/drawing/2014/main" id="{21257B0F-A9E1-FB2D-02FA-465265D69E06}"/>
              </a:ext>
            </a:extLst>
          </p:cNvPr>
          <p:cNvSpPr>
            <a:spLocks noChangeArrowheads="1"/>
          </p:cNvSpPr>
          <p:nvPr/>
        </p:nvSpPr>
        <p:spPr bwMode="auto">
          <a:xfrm>
            <a:off x="5472010" y="441901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pic>
        <p:nvPicPr>
          <p:cNvPr id="2052" name="Picture 4" descr="undefined">
            <a:extLst>
              <a:ext uri="{FF2B5EF4-FFF2-40B4-BE49-F238E27FC236}">
                <a16:creationId xmlns:a16="http://schemas.microsoft.com/office/drawing/2014/main" id="{D1F6FCD5-ED27-EF77-37C0-7D5AA6793D9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241963" y="3158997"/>
            <a:ext cx="1710019" cy="11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39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真空管の動作</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251952" y="1178975"/>
            <a:ext cx="8280092" cy="5220059"/>
          </a:xfrm>
        </p:spPr>
        <p:txBody>
          <a:bodyPr anchor="t"/>
          <a:lstStyle/>
          <a:p>
            <a:r>
              <a:rPr kumimoji="1" lang="ja-JP" altLang="en-US" dirty="0"/>
              <a:t>動作：</a:t>
            </a:r>
            <a:endParaRPr kumimoji="1" lang="en-US" altLang="ja-JP" dirty="0"/>
          </a:p>
          <a:p>
            <a:pPr marL="817200" lvl="1" indent="-457200">
              <a:buFont typeface="+mj-lt"/>
              <a:buAutoNum type="arabicPeriod"/>
            </a:pPr>
            <a:r>
              <a:rPr lang="en-US" altLang="ja-JP" dirty="0"/>
              <a:t>Plate </a:t>
            </a:r>
            <a:r>
              <a:rPr lang="ja-JP" altLang="en-US" dirty="0"/>
              <a:t>に正の電圧を，</a:t>
            </a:r>
            <a:r>
              <a:rPr lang="en-US" altLang="ja-JP" dirty="0"/>
              <a:t>Cathode </a:t>
            </a:r>
            <a:r>
              <a:rPr lang="ja-JP" altLang="en-US" dirty="0"/>
              <a:t>に負の電圧をかける</a:t>
            </a:r>
            <a:endParaRPr lang="en-US" altLang="ja-JP" dirty="0"/>
          </a:p>
          <a:p>
            <a:pPr marL="817200" lvl="1" indent="-457200">
              <a:buFont typeface="+mj-lt"/>
              <a:buAutoNum type="arabicPeriod"/>
            </a:pPr>
            <a:r>
              <a:rPr kumimoji="1" lang="en-US" altLang="ja-JP" dirty="0"/>
              <a:t>Heater</a:t>
            </a:r>
            <a:r>
              <a:rPr kumimoji="1" lang="ja-JP" altLang="en-US" dirty="0"/>
              <a:t>（電球のフィラメント）に電源を接続</a:t>
            </a:r>
            <a:endParaRPr kumimoji="1" lang="en-US" altLang="ja-JP" dirty="0"/>
          </a:p>
          <a:p>
            <a:pPr marL="817200" lvl="1" indent="-457200">
              <a:buFont typeface="+mj-lt"/>
              <a:buAutoNum type="arabicPeriod"/>
            </a:pPr>
            <a:r>
              <a:rPr kumimoji="1" lang="ja-JP" altLang="en-US" dirty="0"/>
              <a:t>暖められた </a:t>
            </a:r>
            <a:r>
              <a:rPr kumimoji="1" lang="en-US" altLang="ja-JP" dirty="0"/>
              <a:t>Cathode </a:t>
            </a:r>
            <a:r>
              <a:rPr kumimoji="1" lang="ja-JP" altLang="en-US" dirty="0"/>
              <a:t>が電子を放出</a:t>
            </a:r>
            <a:endParaRPr kumimoji="1" lang="en-US" altLang="ja-JP" dirty="0"/>
          </a:p>
          <a:p>
            <a:pPr marL="817200" lvl="1" indent="-457200">
              <a:buFont typeface="+mj-lt"/>
              <a:buAutoNum type="arabicPeriod"/>
            </a:pPr>
            <a:r>
              <a:rPr lang="en-US" altLang="ja-JP" dirty="0"/>
              <a:t>Plate </a:t>
            </a:r>
            <a:r>
              <a:rPr lang="ja-JP" altLang="en-US" dirty="0"/>
              <a:t>に電子が吸い寄せられる</a:t>
            </a:r>
            <a:endParaRPr lang="en-US" altLang="ja-JP" dirty="0"/>
          </a:p>
          <a:p>
            <a:pPr lvl="2"/>
            <a:r>
              <a:rPr kumimoji="1" lang="ja-JP" altLang="en-US" dirty="0"/>
              <a:t>電子が移動する </a:t>
            </a:r>
            <a:r>
              <a:rPr kumimoji="1" lang="en-US" altLang="ja-JP" dirty="0"/>
              <a:t>= </a:t>
            </a:r>
            <a:r>
              <a:rPr kumimoji="1" lang="ja-JP" altLang="en-US" dirty="0"/>
              <a:t>それらの間に電流が流れる</a:t>
            </a:r>
            <a:endParaRPr kumimoji="1" lang="en-US" altLang="ja-JP" dirty="0"/>
          </a:p>
          <a:p>
            <a:r>
              <a:rPr kumimoji="1" lang="ja-JP" altLang="en-US" dirty="0"/>
              <a:t>スイッチング</a:t>
            </a:r>
            <a:endParaRPr kumimoji="1" lang="en-US" altLang="ja-JP" dirty="0"/>
          </a:p>
          <a:p>
            <a:pPr lvl="1"/>
            <a:r>
              <a:rPr kumimoji="1" lang="ja-JP" altLang="en-US" dirty="0"/>
              <a:t>なにもしなければ </a:t>
            </a:r>
            <a:r>
              <a:rPr kumimoji="1" lang="en-US" altLang="ja-JP" dirty="0"/>
              <a:t>Grid </a:t>
            </a:r>
            <a:r>
              <a:rPr kumimoji="1" lang="ja-JP" altLang="en-US" dirty="0"/>
              <a:t>は網なので電子は</a:t>
            </a:r>
            <a:br>
              <a:rPr kumimoji="1" lang="en-US" altLang="ja-JP" dirty="0"/>
            </a:br>
            <a:r>
              <a:rPr kumimoji="1" lang="ja-JP" altLang="en-US" dirty="0"/>
              <a:t>すき間を通過</a:t>
            </a:r>
            <a:endParaRPr kumimoji="1" lang="en-US" altLang="ja-JP" dirty="0"/>
          </a:p>
          <a:p>
            <a:pPr lvl="1"/>
            <a:r>
              <a:rPr kumimoji="1" lang="en-US" altLang="ja-JP" dirty="0"/>
              <a:t>Grid </a:t>
            </a:r>
            <a:r>
              <a:rPr kumimoji="1" lang="ja-JP" altLang="en-US" dirty="0"/>
              <a:t>に負の電圧をかける</a:t>
            </a:r>
            <a:endParaRPr kumimoji="1" lang="en-US" altLang="ja-JP" dirty="0"/>
          </a:p>
          <a:p>
            <a:pPr lvl="1"/>
            <a:r>
              <a:rPr kumimoji="1" lang="ja-JP" altLang="en-US" dirty="0"/>
              <a:t>負同士ではじきあうので，電子が上にいけなくなり電流が </a:t>
            </a:r>
            <a:r>
              <a:rPr kumimoji="1" lang="en-US" altLang="ja-JP" dirty="0"/>
              <a:t>OFF</a:t>
            </a:r>
            <a:endParaRPr kumimoji="1" lang="en-US" dirty="0">
              <a:solidFill>
                <a:schemeClr val="accent5"/>
              </a:solidFill>
            </a:endParaRPr>
          </a:p>
        </p:txBody>
      </p:sp>
      <p:sp>
        <p:nvSpPr>
          <p:cNvPr id="4" name="楕円 3">
            <a:extLst>
              <a:ext uri="{FF2B5EF4-FFF2-40B4-BE49-F238E27FC236}">
                <a16:creationId xmlns:a16="http://schemas.microsoft.com/office/drawing/2014/main" id="{65D0F838-8850-9E51-F8B3-AC2AEE335F96}"/>
              </a:ext>
            </a:extLst>
          </p:cNvPr>
          <p:cNvSpPr/>
          <p:nvPr/>
        </p:nvSpPr>
        <p:spPr bwMode="auto">
          <a:xfrm>
            <a:off x="7092028" y="3609002"/>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cxnSp>
        <p:nvCxnSpPr>
          <p:cNvPr id="5" name="直線コネクタ 4">
            <a:extLst>
              <a:ext uri="{FF2B5EF4-FFF2-40B4-BE49-F238E27FC236}">
                <a16:creationId xmlns:a16="http://schemas.microsoft.com/office/drawing/2014/main" id="{DA77C0D3-3FEB-4EB8-7A30-D66E2D33C4BD}"/>
              </a:ext>
            </a:extLst>
          </p:cNvPr>
          <p:cNvCxnSpPr>
            <a:cxnSpLocks/>
          </p:cNvCxnSpPr>
          <p:nvPr/>
        </p:nvCxnSpPr>
        <p:spPr bwMode="auto">
          <a:xfrm>
            <a:off x="7362030" y="4329010"/>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直線コネクタ 5">
            <a:extLst>
              <a:ext uri="{FF2B5EF4-FFF2-40B4-BE49-F238E27FC236}">
                <a16:creationId xmlns:a16="http://schemas.microsoft.com/office/drawing/2014/main" id="{C3976CAB-E9CB-2822-5CC2-E6AD89474D74}"/>
              </a:ext>
            </a:extLst>
          </p:cNvPr>
          <p:cNvCxnSpPr>
            <a:cxnSpLocks/>
          </p:cNvCxnSpPr>
          <p:nvPr/>
        </p:nvCxnSpPr>
        <p:spPr bwMode="auto">
          <a:xfrm flipV="1">
            <a:off x="7362030" y="4329010"/>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D036E5CD-2325-646E-5170-BC9113EE7538}"/>
              </a:ext>
            </a:extLst>
          </p:cNvPr>
          <p:cNvCxnSpPr>
            <a:cxnSpLocks/>
          </p:cNvCxnSpPr>
          <p:nvPr/>
        </p:nvCxnSpPr>
        <p:spPr bwMode="auto">
          <a:xfrm flipV="1">
            <a:off x="8082038" y="4329010"/>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直線コネクタ 7">
            <a:extLst>
              <a:ext uri="{FF2B5EF4-FFF2-40B4-BE49-F238E27FC236}">
                <a16:creationId xmlns:a16="http://schemas.microsoft.com/office/drawing/2014/main" id="{1D2F36E7-776A-9669-D12F-D40D6F04AC40}"/>
              </a:ext>
            </a:extLst>
          </p:cNvPr>
          <p:cNvCxnSpPr>
            <a:cxnSpLocks/>
          </p:cNvCxnSpPr>
          <p:nvPr/>
        </p:nvCxnSpPr>
        <p:spPr bwMode="auto">
          <a:xfrm>
            <a:off x="7992037"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直線コネクタ 8">
            <a:extLst>
              <a:ext uri="{FF2B5EF4-FFF2-40B4-BE49-F238E27FC236}">
                <a16:creationId xmlns:a16="http://schemas.microsoft.com/office/drawing/2014/main" id="{F8680BFB-2777-C484-57A9-3B5C2EEC7E16}"/>
              </a:ext>
            </a:extLst>
          </p:cNvPr>
          <p:cNvCxnSpPr>
            <a:cxnSpLocks/>
          </p:cNvCxnSpPr>
          <p:nvPr/>
        </p:nvCxnSpPr>
        <p:spPr bwMode="auto">
          <a:xfrm>
            <a:off x="7812035"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354DE72C-48BF-5394-28DB-B8363ECE98AD}"/>
              </a:ext>
            </a:extLst>
          </p:cNvPr>
          <p:cNvCxnSpPr>
            <a:cxnSpLocks/>
          </p:cNvCxnSpPr>
          <p:nvPr/>
        </p:nvCxnSpPr>
        <p:spPr bwMode="auto">
          <a:xfrm>
            <a:off x="7632033"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1B702B6C-DF20-8803-0B75-10B8DB60CFA7}"/>
              </a:ext>
            </a:extLst>
          </p:cNvPr>
          <p:cNvCxnSpPr>
            <a:cxnSpLocks/>
          </p:cNvCxnSpPr>
          <p:nvPr/>
        </p:nvCxnSpPr>
        <p:spPr bwMode="auto">
          <a:xfrm>
            <a:off x="7452031"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0DB4673-2E7E-54FD-D7FF-CC1D2CE85577}"/>
              </a:ext>
            </a:extLst>
          </p:cNvPr>
          <p:cNvCxnSpPr>
            <a:cxnSpLocks/>
          </p:cNvCxnSpPr>
          <p:nvPr/>
        </p:nvCxnSpPr>
        <p:spPr bwMode="auto">
          <a:xfrm flipV="1">
            <a:off x="7542032" y="4419011"/>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F2353922-6CB8-7E99-0BB1-ADDCC3CD744F}"/>
              </a:ext>
            </a:extLst>
          </p:cNvPr>
          <p:cNvCxnSpPr>
            <a:cxnSpLocks/>
          </p:cNvCxnSpPr>
          <p:nvPr/>
        </p:nvCxnSpPr>
        <p:spPr bwMode="auto">
          <a:xfrm>
            <a:off x="7722034" y="4419011"/>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A73D3CA2-3F71-2077-CE8B-A251097D53E0}"/>
              </a:ext>
            </a:extLst>
          </p:cNvPr>
          <p:cNvCxnSpPr>
            <a:cxnSpLocks/>
          </p:cNvCxnSpPr>
          <p:nvPr/>
        </p:nvCxnSpPr>
        <p:spPr bwMode="auto">
          <a:xfrm>
            <a:off x="7362030" y="396900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直線コネクタ 14">
            <a:extLst>
              <a:ext uri="{FF2B5EF4-FFF2-40B4-BE49-F238E27FC236}">
                <a16:creationId xmlns:a16="http://schemas.microsoft.com/office/drawing/2014/main" id="{798F9031-D91B-9D6D-07E2-FC5F73C2033B}"/>
              </a:ext>
            </a:extLst>
          </p:cNvPr>
          <p:cNvCxnSpPr>
            <a:cxnSpLocks/>
          </p:cNvCxnSpPr>
          <p:nvPr/>
        </p:nvCxnSpPr>
        <p:spPr bwMode="auto">
          <a:xfrm>
            <a:off x="6732023" y="4149008"/>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478B4D91-8E99-CB77-6E33-E238A9DB4B47}"/>
              </a:ext>
            </a:extLst>
          </p:cNvPr>
          <p:cNvCxnSpPr>
            <a:cxnSpLocks/>
          </p:cNvCxnSpPr>
          <p:nvPr/>
        </p:nvCxnSpPr>
        <p:spPr bwMode="auto">
          <a:xfrm flipV="1">
            <a:off x="7722034" y="3429000"/>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647A1D0-BDEF-BFB4-0A79-2D56B33528BB}"/>
              </a:ext>
            </a:extLst>
          </p:cNvPr>
          <p:cNvCxnSpPr>
            <a:cxnSpLocks/>
          </p:cNvCxnSpPr>
          <p:nvPr/>
        </p:nvCxnSpPr>
        <p:spPr bwMode="auto">
          <a:xfrm flipV="1">
            <a:off x="7542032" y="4599013"/>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F82C4B8B-8B93-936A-8300-F0E0647CB5C1}"/>
              </a:ext>
            </a:extLst>
          </p:cNvPr>
          <p:cNvCxnSpPr>
            <a:cxnSpLocks/>
          </p:cNvCxnSpPr>
          <p:nvPr/>
        </p:nvCxnSpPr>
        <p:spPr bwMode="auto">
          <a:xfrm flipV="1">
            <a:off x="7902036" y="4599013"/>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直線コネクタ 18">
            <a:extLst>
              <a:ext uri="{FF2B5EF4-FFF2-40B4-BE49-F238E27FC236}">
                <a16:creationId xmlns:a16="http://schemas.microsoft.com/office/drawing/2014/main" id="{22B15DB4-ABB7-C29C-C640-BE6476F64166}"/>
              </a:ext>
            </a:extLst>
          </p:cNvPr>
          <p:cNvCxnSpPr>
            <a:cxnSpLocks/>
          </p:cNvCxnSpPr>
          <p:nvPr/>
        </p:nvCxnSpPr>
        <p:spPr bwMode="auto">
          <a:xfrm flipV="1">
            <a:off x="7362030" y="4419011"/>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0" name="Rectangle 93">
            <a:extLst>
              <a:ext uri="{FF2B5EF4-FFF2-40B4-BE49-F238E27FC236}">
                <a16:creationId xmlns:a16="http://schemas.microsoft.com/office/drawing/2014/main" id="{32DA5D25-38A0-DAAA-B66B-06A16886F1C7}"/>
              </a:ext>
            </a:extLst>
          </p:cNvPr>
          <p:cNvSpPr>
            <a:spLocks noChangeArrowheads="1"/>
          </p:cNvSpPr>
          <p:nvPr/>
        </p:nvSpPr>
        <p:spPr bwMode="auto">
          <a:xfrm>
            <a:off x="7722034" y="3158997"/>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21" name="Rectangle 93">
            <a:extLst>
              <a:ext uri="{FF2B5EF4-FFF2-40B4-BE49-F238E27FC236}">
                <a16:creationId xmlns:a16="http://schemas.microsoft.com/office/drawing/2014/main" id="{3DC293EC-F468-8704-CE25-043E2B5C124A}"/>
              </a:ext>
            </a:extLst>
          </p:cNvPr>
          <p:cNvSpPr>
            <a:spLocks noChangeArrowheads="1"/>
          </p:cNvSpPr>
          <p:nvPr/>
        </p:nvSpPr>
        <p:spPr bwMode="auto">
          <a:xfrm>
            <a:off x="6192017" y="3789004"/>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22" name="Rectangle 93">
            <a:extLst>
              <a:ext uri="{FF2B5EF4-FFF2-40B4-BE49-F238E27FC236}">
                <a16:creationId xmlns:a16="http://schemas.microsoft.com/office/drawing/2014/main" id="{0770669C-BDC8-FF44-9577-3310FFC591FA}"/>
              </a:ext>
            </a:extLst>
          </p:cNvPr>
          <p:cNvSpPr>
            <a:spLocks noChangeArrowheads="1"/>
          </p:cNvSpPr>
          <p:nvPr/>
        </p:nvSpPr>
        <p:spPr bwMode="auto">
          <a:xfrm>
            <a:off x="7902036" y="4779015"/>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23" name="Rectangle 93">
            <a:extLst>
              <a:ext uri="{FF2B5EF4-FFF2-40B4-BE49-F238E27FC236}">
                <a16:creationId xmlns:a16="http://schemas.microsoft.com/office/drawing/2014/main" id="{5F68E55F-49DA-0CDD-8255-03F968360535}"/>
              </a:ext>
            </a:extLst>
          </p:cNvPr>
          <p:cNvSpPr>
            <a:spLocks noChangeArrowheads="1"/>
          </p:cNvSpPr>
          <p:nvPr/>
        </p:nvSpPr>
        <p:spPr bwMode="auto">
          <a:xfrm>
            <a:off x="6372019" y="4779015"/>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spTree>
    <p:extLst>
      <p:ext uri="{BB962C8B-B14F-4D97-AF65-F5344CB8AC3E}">
        <p14:creationId xmlns:p14="http://schemas.microsoft.com/office/powerpoint/2010/main" val="2974670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真空管</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251952" y="908972"/>
            <a:ext cx="8280092" cy="1170013"/>
          </a:xfrm>
        </p:spPr>
        <p:txBody>
          <a:bodyPr anchor="ctr"/>
          <a:lstStyle/>
          <a:p>
            <a:r>
              <a:rPr kumimoji="1" lang="en-US" altLang="ja-JP" dirty="0"/>
              <a:t>Grid </a:t>
            </a:r>
            <a:r>
              <a:rPr kumimoji="1" lang="ja-JP" altLang="en-US" dirty="0"/>
              <a:t>にかける電圧で，</a:t>
            </a:r>
            <a:r>
              <a:rPr kumimoji="1" lang="en-US" altLang="ja-JP" dirty="0"/>
              <a:t>Cathode </a:t>
            </a:r>
            <a:r>
              <a:rPr kumimoji="1" lang="ja-JP" altLang="en-US" dirty="0"/>
              <a:t>と </a:t>
            </a:r>
            <a:r>
              <a:rPr kumimoji="1" lang="en-US" altLang="ja-JP" dirty="0"/>
              <a:t>Plate </a:t>
            </a:r>
            <a:r>
              <a:rPr kumimoji="1" lang="ja-JP" altLang="en-US" dirty="0"/>
              <a:t>を </a:t>
            </a:r>
            <a:r>
              <a:rPr kumimoji="1" lang="en-US" altLang="ja-JP" dirty="0"/>
              <a:t>ON/OFF </a:t>
            </a:r>
            <a:r>
              <a:rPr kumimoji="1" lang="ja-JP" altLang="en-US" dirty="0"/>
              <a:t>できる</a:t>
            </a:r>
            <a:endParaRPr kumimoji="1" lang="en-US" altLang="ja-JP" dirty="0"/>
          </a:p>
          <a:p>
            <a:pPr lvl="1"/>
            <a:r>
              <a:rPr kumimoji="1" lang="ja-JP" altLang="en-US" dirty="0">
                <a:solidFill>
                  <a:schemeClr val="accent5"/>
                </a:solidFill>
              </a:rPr>
              <a:t>つまり，これでもコンピュータが作れる</a:t>
            </a:r>
            <a:endParaRPr kumimoji="1" lang="en-US" dirty="0">
              <a:solidFill>
                <a:schemeClr val="accent5"/>
              </a:solidFill>
            </a:endParaRPr>
          </a:p>
        </p:txBody>
      </p:sp>
      <p:sp>
        <p:nvSpPr>
          <p:cNvPr id="4" name="楕円 3">
            <a:extLst>
              <a:ext uri="{FF2B5EF4-FFF2-40B4-BE49-F238E27FC236}">
                <a16:creationId xmlns:a16="http://schemas.microsoft.com/office/drawing/2014/main" id="{65D0F838-8850-9E51-F8B3-AC2AEE335F96}"/>
              </a:ext>
            </a:extLst>
          </p:cNvPr>
          <p:cNvSpPr/>
          <p:nvPr/>
        </p:nvSpPr>
        <p:spPr bwMode="auto">
          <a:xfrm>
            <a:off x="3581989" y="2348988"/>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cxnSp>
        <p:nvCxnSpPr>
          <p:cNvPr id="5" name="直線コネクタ 4">
            <a:extLst>
              <a:ext uri="{FF2B5EF4-FFF2-40B4-BE49-F238E27FC236}">
                <a16:creationId xmlns:a16="http://schemas.microsoft.com/office/drawing/2014/main" id="{DA77C0D3-3FEB-4EB8-7A30-D66E2D33C4BD}"/>
              </a:ext>
            </a:extLst>
          </p:cNvPr>
          <p:cNvCxnSpPr>
            <a:cxnSpLocks/>
          </p:cNvCxnSpPr>
          <p:nvPr/>
        </p:nvCxnSpPr>
        <p:spPr bwMode="auto">
          <a:xfrm>
            <a:off x="3851991" y="306899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直線コネクタ 5">
            <a:extLst>
              <a:ext uri="{FF2B5EF4-FFF2-40B4-BE49-F238E27FC236}">
                <a16:creationId xmlns:a16="http://schemas.microsoft.com/office/drawing/2014/main" id="{C3976CAB-E9CB-2822-5CC2-E6AD89474D74}"/>
              </a:ext>
            </a:extLst>
          </p:cNvPr>
          <p:cNvCxnSpPr>
            <a:cxnSpLocks/>
          </p:cNvCxnSpPr>
          <p:nvPr/>
        </p:nvCxnSpPr>
        <p:spPr bwMode="auto">
          <a:xfrm flipV="1">
            <a:off x="3851991" y="306899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D036E5CD-2325-646E-5170-BC9113EE7538}"/>
              </a:ext>
            </a:extLst>
          </p:cNvPr>
          <p:cNvCxnSpPr>
            <a:cxnSpLocks/>
          </p:cNvCxnSpPr>
          <p:nvPr/>
        </p:nvCxnSpPr>
        <p:spPr bwMode="auto">
          <a:xfrm flipV="1">
            <a:off x="4571999" y="306899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直線コネクタ 7">
            <a:extLst>
              <a:ext uri="{FF2B5EF4-FFF2-40B4-BE49-F238E27FC236}">
                <a16:creationId xmlns:a16="http://schemas.microsoft.com/office/drawing/2014/main" id="{1D2F36E7-776A-9669-D12F-D40D6F04AC40}"/>
              </a:ext>
            </a:extLst>
          </p:cNvPr>
          <p:cNvCxnSpPr>
            <a:cxnSpLocks/>
          </p:cNvCxnSpPr>
          <p:nvPr/>
        </p:nvCxnSpPr>
        <p:spPr bwMode="auto">
          <a:xfrm>
            <a:off x="4481998"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直線コネクタ 8">
            <a:extLst>
              <a:ext uri="{FF2B5EF4-FFF2-40B4-BE49-F238E27FC236}">
                <a16:creationId xmlns:a16="http://schemas.microsoft.com/office/drawing/2014/main" id="{F8680BFB-2777-C484-57A9-3B5C2EEC7E16}"/>
              </a:ext>
            </a:extLst>
          </p:cNvPr>
          <p:cNvCxnSpPr>
            <a:cxnSpLocks/>
          </p:cNvCxnSpPr>
          <p:nvPr/>
        </p:nvCxnSpPr>
        <p:spPr bwMode="auto">
          <a:xfrm>
            <a:off x="4301996"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354DE72C-48BF-5394-28DB-B8363ECE98AD}"/>
              </a:ext>
            </a:extLst>
          </p:cNvPr>
          <p:cNvCxnSpPr>
            <a:cxnSpLocks/>
          </p:cNvCxnSpPr>
          <p:nvPr/>
        </p:nvCxnSpPr>
        <p:spPr bwMode="auto">
          <a:xfrm>
            <a:off x="4121994"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1B702B6C-DF20-8803-0B75-10B8DB60CFA7}"/>
              </a:ext>
            </a:extLst>
          </p:cNvPr>
          <p:cNvCxnSpPr>
            <a:cxnSpLocks/>
          </p:cNvCxnSpPr>
          <p:nvPr/>
        </p:nvCxnSpPr>
        <p:spPr bwMode="auto">
          <a:xfrm>
            <a:off x="3941992"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0DB4673-2E7E-54FD-D7FF-CC1D2CE85577}"/>
              </a:ext>
            </a:extLst>
          </p:cNvPr>
          <p:cNvCxnSpPr>
            <a:cxnSpLocks/>
          </p:cNvCxnSpPr>
          <p:nvPr/>
        </p:nvCxnSpPr>
        <p:spPr bwMode="auto">
          <a:xfrm flipV="1">
            <a:off x="4031993" y="315899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F2353922-6CB8-7E99-0BB1-ADDCC3CD744F}"/>
              </a:ext>
            </a:extLst>
          </p:cNvPr>
          <p:cNvCxnSpPr>
            <a:cxnSpLocks/>
          </p:cNvCxnSpPr>
          <p:nvPr/>
        </p:nvCxnSpPr>
        <p:spPr bwMode="auto">
          <a:xfrm>
            <a:off x="4211995" y="315899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A73D3CA2-3F71-2077-CE8B-A251097D53E0}"/>
              </a:ext>
            </a:extLst>
          </p:cNvPr>
          <p:cNvCxnSpPr>
            <a:cxnSpLocks/>
          </p:cNvCxnSpPr>
          <p:nvPr/>
        </p:nvCxnSpPr>
        <p:spPr bwMode="auto">
          <a:xfrm>
            <a:off x="3851991" y="2708992"/>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直線コネクタ 14">
            <a:extLst>
              <a:ext uri="{FF2B5EF4-FFF2-40B4-BE49-F238E27FC236}">
                <a16:creationId xmlns:a16="http://schemas.microsoft.com/office/drawing/2014/main" id="{798F9031-D91B-9D6D-07E2-FC5F73C2033B}"/>
              </a:ext>
            </a:extLst>
          </p:cNvPr>
          <p:cNvCxnSpPr>
            <a:cxnSpLocks/>
          </p:cNvCxnSpPr>
          <p:nvPr/>
        </p:nvCxnSpPr>
        <p:spPr bwMode="auto">
          <a:xfrm>
            <a:off x="3221984" y="2888994"/>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478B4D91-8E99-CB77-6E33-E238A9DB4B47}"/>
              </a:ext>
            </a:extLst>
          </p:cNvPr>
          <p:cNvCxnSpPr>
            <a:cxnSpLocks/>
          </p:cNvCxnSpPr>
          <p:nvPr/>
        </p:nvCxnSpPr>
        <p:spPr bwMode="auto">
          <a:xfrm flipV="1">
            <a:off x="4211995" y="2168986"/>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647A1D0-BDEF-BFB4-0A79-2D56B33528BB}"/>
              </a:ext>
            </a:extLst>
          </p:cNvPr>
          <p:cNvCxnSpPr>
            <a:cxnSpLocks/>
          </p:cNvCxnSpPr>
          <p:nvPr/>
        </p:nvCxnSpPr>
        <p:spPr bwMode="auto">
          <a:xfrm flipV="1">
            <a:off x="4031993" y="333899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F82C4B8B-8B93-936A-8300-F0E0647CB5C1}"/>
              </a:ext>
            </a:extLst>
          </p:cNvPr>
          <p:cNvCxnSpPr>
            <a:cxnSpLocks/>
          </p:cNvCxnSpPr>
          <p:nvPr/>
        </p:nvCxnSpPr>
        <p:spPr bwMode="auto">
          <a:xfrm flipV="1">
            <a:off x="4391997" y="333899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直線コネクタ 18">
            <a:extLst>
              <a:ext uri="{FF2B5EF4-FFF2-40B4-BE49-F238E27FC236}">
                <a16:creationId xmlns:a16="http://schemas.microsoft.com/office/drawing/2014/main" id="{22B15DB4-ABB7-C29C-C640-BE6476F64166}"/>
              </a:ext>
            </a:extLst>
          </p:cNvPr>
          <p:cNvCxnSpPr>
            <a:cxnSpLocks/>
          </p:cNvCxnSpPr>
          <p:nvPr/>
        </p:nvCxnSpPr>
        <p:spPr bwMode="auto">
          <a:xfrm flipV="1">
            <a:off x="3851991" y="3158997"/>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0" name="Rectangle 93">
            <a:extLst>
              <a:ext uri="{FF2B5EF4-FFF2-40B4-BE49-F238E27FC236}">
                <a16:creationId xmlns:a16="http://schemas.microsoft.com/office/drawing/2014/main" id="{32DA5D25-38A0-DAAA-B66B-06A16886F1C7}"/>
              </a:ext>
            </a:extLst>
          </p:cNvPr>
          <p:cNvSpPr>
            <a:spLocks noChangeArrowheads="1"/>
          </p:cNvSpPr>
          <p:nvPr/>
        </p:nvSpPr>
        <p:spPr bwMode="auto">
          <a:xfrm>
            <a:off x="4211995" y="1898983"/>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21" name="Rectangle 93">
            <a:extLst>
              <a:ext uri="{FF2B5EF4-FFF2-40B4-BE49-F238E27FC236}">
                <a16:creationId xmlns:a16="http://schemas.microsoft.com/office/drawing/2014/main" id="{3DC293EC-F468-8704-CE25-043E2B5C124A}"/>
              </a:ext>
            </a:extLst>
          </p:cNvPr>
          <p:cNvSpPr>
            <a:spLocks noChangeArrowheads="1"/>
          </p:cNvSpPr>
          <p:nvPr/>
        </p:nvSpPr>
        <p:spPr bwMode="auto">
          <a:xfrm>
            <a:off x="2681978" y="252899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22" name="Rectangle 93">
            <a:extLst>
              <a:ext uri="{FF2B5EF4-FFF2-40B4-BE49-F238E27FC236}">
                <a16:creationId xmlns:a16="http://schemas.microsoft.com/office/drawing/2014/main" id="{0770669C-BDC8-FF44-9577-3310FFC591FA}"/>
              </a:ext>
            </a:extLst>
          </p:cNvPr>
          <p:cNvSpPr>
            <a:spLocks noChangeArrowheads="1"/>
          </p:cNvSpPr>
          <p:nvPr/>
        </p:nvSpPr>
        <p:spPr bwMode="auto">
          <a:xfrm>
            <a:off x="4391997"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23" name="Rectangle 93">
            <a:extLst>
              <a:ext uri="{FF2B5EF4-FFF2-40B4-BE49-F238E27FC236}">
                <a16:creationId xmlns:a16="http://schemas.microsoft.com/office/drawing/2014/main" id="{5F68E55F-49DA-0CDD-8255-03F968360535}"/>
              </a:ext>
            </a:extLst>
          </p:cNvPr>
          <p:cNvSpPr>
            <a:spLocks noChangeArrowheads="1"/>
          </p:cNvSpPr>
          <p:nvPr/>
        </p:nvSpPr>
        <p:spPr bwMode="auto">
          <a:xfrm>
            <a:off x="2861980"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pic>
        <p:nvPicPr>
          <p:cNvPr id="23554" name="Picture 2" descr="undefined">
            <a:extLst>
              <a:ext uri="{FF2B5EF4-FFF2-40B4-BE49-F238E27FC236}">
                <a16:creationId xmlns:a16="http://schemas.microsoft.com/office/drawing/2014/main" id="{D628AE51-4AA4-93B1-4F4A-F4BEEC42BA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33224" y="4995444"/>
            <a:ext cx="2557293" cy="184693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undefined">
            <a:extLst>
              <a:ext uri="{FF2B5EF4-FFF2-40B4-BE49-F238E27FC236}">
                <a16:creationId xmlns:a16="http://schemas.microsoft.com/office/drawing/2014/main" id="{1B329A1B-2FFB-DCEA-68ED-78AF9E5A23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02007" y="4995444"/>
            <a:ext cx="1881271" cy="1714576"/>
          </a:xfrm>
          <a:prstGeom prst="rect">
            <a:avLst/>
          </a:prstGeom>
          <a:noFill/>
          <a:extLst>
            <a:ext uri="{909E8E84-426E-40DD-AFC4-6F175D3DCCD1}">
              <a14:hiddenFill xmlns:a14="http://schemas.microsoft.com/office/drawing/2010/main">
                <a:solidFill>
                  <a:srgbClr val="FFFFFF"/>
                </a:solidFill>
              </a14:hiddenFill>
            </a:ext>
          </a:extLst>
        </p:spPr>
      </p:pic>
      <p:sp>
        <p:nvSpPr>
          <p:cNvPr id="26" name="コンテンツ プレースホルダー 2">
            <a:extLst>
              <a:ext uri="{FF2B5EF4-FFF2-40B4-BE49-F238E27FC236}">
                <a16:creationId xmlns:a16="http://schemas.microsoft.com/office/drawing/2014/main" id="{140A2EBF-6519-8661-B9B7-32675DB4CB65}"/>
              </a:ext>
            </a:extLst>
          </p:cNvPr>
          <p:cNvSpPr txBox="1">
            <a:spLocks/>
          </p:cNvSpPr>
          <p:nvPr/>
        </p:nvSpPr>
        <p:spPr bwMode="auto">
          <a:xfrm>
            <a:off x="251952" y="3789004"/>
            <a:ext cx="8280092" cy="11700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ENIAC (1945)</a:t>
            </a:r>
          </a:p>
          <a:p>
            <a:pPr lvl="1"/>
            <a:r>
              <a:rPr lang="ja-JP" altLang="en-US" kern="0" dirty="0"/>
              <a:t>世界最初のプログラムが実行できるコンピュータ</a:t>
            </a:r>
            <a:endParaRPr lang="en-US" altLang="ja-JP" kern="0" dirty="0"/>
          </a:p>
          <a:p>
            <a:pPr lvl="1"/>
            <a:r>
              <a:rPr lang="en-US" kern="0" dirty="0"/>
              <a:t>18,000 </a:t>
            </a:r>
            <a:r>
              <a:rPr lang="ja-JP" altLang="en-US" kern="0" dirty="0"/>
              <a:t>個の真空管で出来ている</a:t>
            </a:r>
            <a:endParaRPr lang="en-US" kern="0" dirty="0"/>
          </a:p>
        </p:txBody>
      </p:sp>
    </p:spTree>
    <p:extLst>
      <p:ext uri="{BB962C8B-B14F-4D97-AF65-F5344CB8AC3E}">
        <p14:creationId xmlns:p14="http://schemas.microsoft.com/office/powerpoint/2010/main" val="1952447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レッドストーン回路</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611956" y="1358977"/>
            <a:ext cx="8280092" cy="815924"/>
          </a:xfrm>
        </p:spPr>
        <p:txBody>
          <a:bodyPr/>
          <a:lstStyle/>
          <a:p>
            <a:r>
              <a:rPr kumimoji="1" lang="en-US" altLang="ja-JP" dirty="0"/>
              <a:t>Minecraft </a:t>
            </a:r>
            <a:r>
              <a:rPr kumimoji="1" lang="ja-JP" altLang="en-US" dirty="0"/>
              <a:t>というゲームの中で作られている回路</a:t>
            </a:r>
            <a:endParaRPr kumimoji="1" lang="en-US" altLang="ja-JP" dirty="0"/>
          </a:p>
          <a:p>
            <a:pPr lvl="1"/>
            <a:r>
              <a:rPr kumimoji="1" lang="en-US" dirty="0">
                <a:hlinkClick r:id="rId2"/>
              </a:rPr>
              <a:t>https://www.minecraft.net/ja-jp</a:t>
            </a:r>
            <a:r>
              <a:rPr lang="en-US" dirty="0"/>
              <a:t> </a:t>
            </a:r>
          </a:p>
          <a:p>
            <a:pPr lvl="1"/>
            <a:r>
              <a:rPr kumimoji="1" lang="ja-JP" altLang="en-US" dirty="0"/>
              <a:t>もともとは箱庭でブロックをおいて色々つくって遊ぶゲーム</a:t>
            </a:r>
            <a:endParaRPr kumimoji="1" lang="en-US" dirty="0"/>
          </a:p>
        </p:txBody>
      </p:sp>
      <p:pic>
        <p:nvPicPr>
          <p:cNvPr id="6" name="図 5">
            <a:extLst>
              <a:ext uri="{FF2B5EF4-FFF2-40B4-BE49-F238E27FC236}">
                <a16:creationId xmlns:a16="http://schemas.microsoft.com/office/drawing/2014/main" id="{0DA1304B-F56A-088F-D9E3-36337E7278ED}"/>
              </a:ext>
            </a:extLst>
          </p:cNvPr>
          <p:cNvPicPr>
            <a:picLocks noChangeAspect="1"/>
          </p:cNvPicPr>
          <p:nvPr/>
        </p:nvPicPr>
        <p:blipFill>
          <a:blip r:embed="rId3"/>
          <a:stretch>
            <a:fillRect/>
          </a:stretch>
        </p:blipFill>
        <p:spPr>
          <a:xfrm>
            <a:off x="971960" y="2618991"/>
            <a:ext cx="7265902" cy="4050045"/>
          </a:xfrm>
          <a:prstGeom prst="rect">
            <a:avLst/>
          </a:prstGeom>
        </p:spPr>
      </p:pic>
    </p:spTree>
    <p:extLst>
      <p:ext uri="{BB962C8B-B14F-4D97-AF65-F5344CB8AC3E}">
        <p14:creationId xmlns:p14="http://schemas.microsoft.com/office/powerpoint/2010/main" val="4206772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RISC-V</a:t>
            </a:r>
            <a:r>
              <a:rPr lang="ja-JP" altLang="en-US" b="0" i="0" dirty="0">
                <a:solidFill>
                  <a:srgbClr val="000000"/>
                </a:solidFill>
                <a:effectLst/>
                <a:latin typeface="Meiryo" panose="020B0604030504040204" pitchFamily="50" charset="-128"/>
                <a:ea typeface="Meiryo" panose="020B0604030504040204" pitchFamily="50" charset="-128"/>
              </a:rPr>
              <a:t>命令セットについてです。レジスタの幅には</a:t>
            </a:r>
            <a:r>
              <a:rPr lang="en-US" altLang="ja-JP" b="0" i="0" dirty="0">
                <a:solidFill>
                  <a:srgbClr val="000000"/>
                </a:solidFill>
                <a:effectLst/>
                <a:latin typeface="Meiryo" panose="020B0604030504040204" pitchFamily="50" charset="-128"/>
                <a:ea typeface="Meiryo" panose="020B0604030504040204" pitchFamily="50" charset="-128"/>
              </a:rPr>
              <a:t>32</a:t>
            </a:r>
            <a:r>
              <a:rPr lang="ja-JP" altLang="en-US" b="0" i="0" dirty="0">
                <a:solidFill>
                  <a:srgbClr val="000000"/>
                </a:solidFill>
                <a:effectLst/>
                <a:latin typeface="Meiryo" panose="020B0604030504040204" pitchFamily="50" charset="-128"/>
                <a:ea typeface="Meiryo" panose="020B0604030504040204" pitchFamily="50" charset="-128"/>
              </a:rPr>
              <a:t>、</a:t>
            </a:r>
            <a:r>
              <a:rPr lang="en-US" altLang="ja-JP" b="0" i="0" dirty="0">
                <a:solidFill>
                  <a:srgbClr val="000000"/>
                </a:solidFill>
                <a:effectLst/>
                <a:latin typeface="Meiryo" panose="020B0604030504040204" pitchFamily="50" charset="-128"/>
                <a:ea typeface="Meiryo" panose="020B0604030504040204" pitchFamily="50" charset="-128"/>
              </a:rPr>
              <a:t>64</a:t>
            </a:r>
            <a:r>
              <a:rPr lang="ja-JP" altLang="en-US" b="0" i="0" dirty="0">
                <a:solidFill>
                  <a:srgbClr val="000000"/>
                </a:solidFill>
                <a:effectLst/>
                <a:latin typeface="Meiryo" panose="020B0604030504040204" pitchFamily="50" charset="-128"/>
                <a:ea typeface="Meiryo" panose="020B0604030504040204" pitchFamily="50" charset="-128"/>
              </a:rPr>
              <a:t>、</a:t>
            </a:r>
            <a:r>
              <a:rPr lang="en-US" altLang="ja-JP" b="0" i="0" dirty="0">
                <a:solidFill>
                  <a:srgbClr val="000000"/>
                </a:solidFill>
                <a:effectLst/>
                <a:latin typeface="Meiryo" panose="020B0604030504040204" pitchFamily="50" charset="-128"/>
                <a:ea typeface="Meiryo" panose="020B0604030504040204" pitchFamily="50" charset="-128"/>
              </a:rPr>
              <a:t>128bit</a:t>
            </a:r>
            <a:r>
              <a:rPr lang="ja-JP" altLang="en-US" b="0" i="0" dirty="0">
                <a:solidFill>
                  <a:srgbClr val="000000"/>
                </a:solidFill>
                <a:effectLst/>
                <a:latin typeface="Meiryo" panose="020B0604030504040204" pitchFamily="50" charset="-128"/>
                <a:ea typeface="Meiryo" panose="020B0604030504040204" pitchFamily="50" charset="-128"/>
              </a:rPr>
              <a:t>があるとのことでしたが、どのように使い分けるのでしょうか。</a:t>
            </a:r>
            <a:r>
              <a:rPr lang="en-US" altLang="ja-JP" b="0" i="0" dirty="0">
                <a:solidFill>
                  <a:srgbClr val="000000"/>
                </a:solidFill>
                <a:effectLst/>
                <a:latin typeface="Meiryo" panose="020B0604030504040204" pitchFamily="50" charset="-128"/>
                <a:ea typeface="Meiryo" panose="020B0604030504040204" pitchFamily="50" charset="-128"/>
              </a:rPr>
              <a:t>32bit</a:t>
            </a:r>
            <a:r>
              <a:rPr lang="ja-JP" altLang="en-US" b="0" i="0" dirty="0">
                <a:solidFill>
                  <a:srgbClr val="000000"/>
                </a:solidFill>
                <a:effectLst/>
                <a:latin typeface="Meiryo" panose="020B0604030504040204" pitchFamily="50" charset="-128"/>
                <a:ea typeface="Meiryo" panose="020B0604030504040204" pitchFamily="50" charset="-128"/>
              </a:rPr>
              <a:t>の方が好ましい例、</a:t>
            </a:r>
            <a:r>
              <a:rPr lang="en-US" altLang="ja-JP" b="0" i="0" dirty="0">
                <a:solidFill>
                  <a:srgbClr val="000000"/>
                </a:solidFill>
                <a:effectLst/>
                <a:latin typeface="Meiryo" panose="020B0604030504040204" pitchFamily="50" charset="-128"/>
                <a:ea typeface="Meiryo" panose="020B0604030504040204" pitchFamily="50" charset="-128"/>
              </a:rPr>
              <a:t>128bit</a:t>
            </a:r>
            <a:r>
              <a:rPr lang="ja-JP" altLang="en-US" b="0" i="0" dirty="0">
                <a:solidFill>
                  <a:srgbClr val="000000"/>
                </a:solidFill>
                <a:effectLst/>
                <a:latin typeface="Meiryo" panose="020B0604030504040204" pitchFamily="50" charset="-128"/>
                <a:ea typeface="Meiryo" panose="020B0604030504040204" pitchFamily="50" charset="-128"/>
              </a:rPr>
              <a:t>出ないといけない例など、使い分けを知りたいです。</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solidFill>
                  <a:srgbClr val="000000"/>
                </a:solidFill>
                <a:latin typeface="Meiryo" panose="020B0604030504040204" pitchFamily="50" charset="-128"/>
                <a:ea typeface="Meiryo" panose="020B0604030504040204" pitchFamily="50" charset="-128"/>
              </a:rPr>
              <a:t>ポインタ（アドレス）もレジスタに格納される</a:t>
            </a:r>
            <a:endParaRPr kumimoji="1" lang="en-US" dirty="0">
              <a:solidFill>
                <a:srgbClr val="000000"/>
              </a:solidFill>
              <a:latin typeface="Meiryo" panose="020B0604030504040204" pitchFamily="50" charset="-128"/>
              <a:ea typeface="Meiryo" panose="020B0604030504040204" pitchFamily="50" charset="-128"/>
            </a:endParaRPr>
          </a:p>
          <a:p>
            <a:pPr lvl="1"/>
            <a:r>
              <a:rPr lang="ja-JP" altLang="en-US" dirty="0">
                <a:solidFill>
                  <a:srgbClr val="000000"/>
                </a:solidFill>
                <a:latin typeface="Meiryo" panose="020B0604030504040204" pitchFamily="50" charset="-128"/>
                <a:ea typeface="Meiryo" panose="020B0604030504040204" pitchFamily="50" charset="-128"/>
              </a:rPr>
              <a:t>ポインタの最大の大きさはレジスタに格納できる幅で決まる</a:t>
            </a:r>
            <a:endParaRPr lang="en-US" altLang="ja-JP" dirty="0">
              <a:solidFill>
                <a:srgbClr val="000000"/>
              </a:solidFill>
              <a:latin typeface="Meiryo" panose="020B0604030504040204" pitchFamily="50" charset="-128"/>
              <a:ea typeface="Meiryo" panose="020B0604030504040204" pitchFamily="50" charset="-128"/>
            </a:endParaRPr>
          </a:p>
          <a:p>
            <a:pPr lvl="1"/>
            <a:r>
              <a:rPr kumimoji="1" lang="ja-JP" altLang="en-US" dirty="0"/>
              <a:t>ポインタで指せる範囲 </a:t>
            </a:r>
            <a:r>
              <a:rPr kumimoji="1" lang="en-US" altLang="ja-JP" dirty="0"/>
              <a:t>=&gt; </a:t>
            </a:r>
            <a:r>
              <a:rPr kumimoji="1" lang="ja-JP" altLang="en-US" dirty="0"/>
              <a:t>最大メモリ搭載量を決めている</a:t>
            </a:r>
            <a:endParaRPr kumimoji="1" lang="en-US" dirty="0"/>
          </a:p>
        </p:txBody>
      </p:sp>
    </p:spTree>
    <p:extLst>
      <p:ext uri="{BB962C8B-B14F-4D97-AF65-F5344CB8AC3E}">
        <p14:creationId xmlns:p14="http://schemas.microsoft.com/office/powerpoint/2010/main" val="3118442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レッドストーン回路</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611956" y="1268976"/>
            <a:ext cx="8280092" cy="1445931"/>
          </a:xfrm>
        </p:spPr>
        <p:txBody>
          <a:bodyPr/>
          <a:lstStyle/>
          <a:p>
            <a:r>
              <a:rPr kumimoji="1" lang="ja-JP" altLang="en-US" dirty="0"/>
              <a:t>「レッドストーン」と言うゲーム内の要素を利用</a:t>
            </a:r>
            <a:endParaRPr kumimoji="1" lang="en-US" altLang="ja-JP" dirty="0"/>
          </a:p>
          <a:p>
            <a:pPr lvl="1"/>
            <a:r>
              <a:rPr kumimoji="1" lang="ja-JP" altLang="en-US" dirty="0"/>
              <a:t>有効と無効の状態を持つ</a:t>
            </a:r>
            <a:endParaRPr kumimoji="1" lang="en-US" altLang="ja-JP" dirty="0"/>
          </a:p>
          <a:p>
            <a:pPr lvl="1"/>
            <a:r>
              <a:rPr kumimoji="1" lang="ja-JP" altLang="en-US" dirty="0"/>
              <a:t>スイッチと扉を繋げて，遠くから開けたり閉じたりとかする</a:t>
            </a:r>
            <a:endParaRPr kumimoji="1" lang="en-US" altLang="ja-JP" dirty="0"/>
          </a:p>
          <a:p>
            <a:r>
              <a:rPr kumimoji="1" lang="ja-JP" altLang="en-US" dirty="0">
                <a:solidFill>
                  <a:schemeClr val="accent5"/>
                </a:solidFill>
              </a:rPr>
              <a:t>これも入力で出力を制御出来ていることに誰かが気づいた</a:t>
            </a:r>
            <a:endParaRPr kumimoji="1" lang="en-US" dirty="0">
              <a:solidFill>
                <a:schemeClr val="accent5"/>
              </a:solidFill>
            </a:endParaRPr>
          </a:p>
        </p:txBody>
      </p:sp>
      <p:pic>
        <p:nvPicPr>
          <p:cNvPr id="25602" name="Picture 2">
            <a:extLst>
              <a:ext uri="{FF2B5EF4-FFF2-40B4-BE49-F238E27FC236}">
                <a16:creationId xmlns:a16="http://schemas.microsoft.com/office/drawing/2014/main" id="{B845DFDA-B3A7-755F-8DDB-CF88F6DDCB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960" y="4239009"/>
            <a:ext cx="3401987" cy="1803171"/>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2EAFD79E-6BEF-192B-F0C6-B7A33BC090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005" y="3248998"/>
            <a:ext cx="3202705" cy="279904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39E439-730E-CADD-4D05-817C28753F45}"/>
              </a:ext>
            </a:extLst>
          </p:cNvPr>
          <p:cNvSpPr txBox="1"/>
          <p:nvPr/>
        </p:nvSpPr>
        <p:spPr>
          <a:xfrm>
            <a:off x="611956" y="6399033"/>
            <a:ext cx="8010089" cy="369332"/>
          </a:xfrm>
          <a:prstGeom prst="rect">
            <a:avLst/>
          </a:prstGeom>
          <a:noFill/>
        </p:spPr>
        <p:txBody>
          <a:bodyPr wrap="square">
            <a:spAutoFit/>
          </a:bodyPr>
          <a:lstStyle/>
          <a:p>
            <a:r>
              <a:rPr lang="ja-JP" altLang="en-US" dirty="0"/>
              <a:t>画像は </a:t>
            </a:r>
            <a:r>
              <a:rPr lang="en-US" altLang="ja-JP" dirty="0">
                <a:hlinkClick r:id="rId4"/>
              </a:rPr>
              <a:t>https://minecraft.fandom.com/wiki/Redstone_circuits/Logic</a:t>
            </a:r>
            <a:r>
              <a:rPr lang="en-US" altLang="ja-JP" dirty="0"/>
              <a:t> </a:t>
            </a:r>
            <a:r>
              <a:rPr lang="ja-JP" altLang="en-US" dirty="0"/>
              <a:t>より</a:t>
            </a:r>
            <a:endParaRPr lang="en-US" dirty="0"/>
          </a:p>
        </p:txBody>
      </p:sp>
      <p:sp>
        <p:nvSpPr>
          <p:cNvPr id="6" name="Rectangle 93">
            <a:extLst>
              <a:ext uri="{FF2B5EF4-FFF2-40B4-BE49-F238E27FC236}">
                <a16:creationId xmlns:a16="http://schemas.microsoft.com/office/drawing/2014/main" id="{AE324D97-E62A-26EE-CAD0-E6883AEF6EE2}"/>
              </a:ext>
            </a:extLst>
          </p:cNvPr>
          <p:cNvSpPr>
            <a:spLocks noChangeArrowheads="1"/>
          </p:cNvSpPr>
          <p:nvPr/>
        </p:nvSpPr>
        <p:spPr bwMode="auto">
          <a:xfrm>
            <a:off x="881959"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AND </a:t>
            </a:r>
            <a:r>
              <a:rPr lang="ja-JP" altLang="en-US" dirty="0"/>
              <a:t>ゲート</a:t>
            </a:r>
            <a:endParaRPr lang="en-US" altLang="ja-JP" dirty="0"/>
          </a:p>
          <a:p>
            <a:r>
              <a:rPr lang="ja-JP" altLang="en-US" dirty="0"/>
              <a:t>右のスイッチを２つとも入れると</a:t>
            </a:r>
            <a:endParaRPr lang="en-US" altLang="ja-JP" dirty="0"/>
          </a:p>
          <a:p>
            <a:r>
              <a:rPr lang="ja-JP" altLang="en-US" dirty="0"/>
              <a:t>左側が赤くなる</a:t>
            </a:r>
            <a:endParaRPr lang="en-US" altLang="ja-JP" dirty="0"/>
          </a:p>
        </p:txBody>
      </p:sp>
    </p:spTree>
    <p:extLst>
      <p:ext uri="{BB962C8B-B14F-4D97-AF65-F5344CB8AC3E}">
        <p14:creationId xmlns:p14="http://schemas.microsoft.com/office/powerpoint/2010/main" val="220730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AD7D5-B625-30A8-A6FF-8D986E8ABB6F}"/>
              </a:ext>
            </a:extLst>
          </p:cNvPr>
          <p:cNvSpPr>
            <a:spLocks noGrp="1"/>
          </p:cNvSpPr>
          <p:nvPr>
            <p:ph type="title"/>
          </p:nvPr>
        </p:nvSpPr>
        <p:spPr/>
        <p:txBody>
          <a:bodyPr/>
          <a:lstStyle/>
          <a:p>
            <a:r>
              <a:rPr kumimoji="1" lang="ja-JP" altLang="en-US" dirty="0"/>
              <a:t>入力で出力を制御出来ればコンピュータが作れる</a:t>
            </a:r>
            <a:endParaRPr kumimoji="1" lang="en-US" dirty="0"/>
          </a:p>
        </p:txBody>
      </p:sp>
      <p:pic>
        <p:nvPicPr>
          <p:cNvPr id="26626" name="Picture 2">
            <a:extLst>
              <a:ext uri="{FF2B5EF4-FFF2-40B4-BE49-F238E27FC236}">
                <a16:creationId xmlns:a16="http://schemas.microsoft.com/office/drawing/2014/main" id="{0AC7C0F8-03F3-DC95-824D-7E10C6815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58" y="1448978"/>
            <a:ext cx="66675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B1528C8-0902-0A6A-DD73-52AE1B730BAD}"/>
              </a:ext>
            </a:extLst>
          </p:cNvPr>
          <p:cNvSpPr txBox="1"/>
          <p:nvPr/>
        </p:nvSpPr>
        <p:spPr>
          <a:xfrm>
            <a:off x="1061961" y="5319021"/>
            <a:ext cx="5940066" cy="646331"/>
          </a:xfrm>
          <a:prstGeom prst="rect">
            <a:avLst/>
          </a:prstGeom>
          <a:noFill/>
        </p:spPr>
        <p:txBody>
          <a:bodyPr wrap="square">
            <a:spAutoFit/>
          </a:bodyPr>
          <a:lstStyle/>
          <a:p>
            <a:r>
              <a:rPr lang="ja-JP" altLang="en-US" dirty="0"/>
              <a:t>画像は </a:t>
            </a:r>
            <a:r>
              <a:rPr lang="en-US" altLang="ja-JP" dirty="0">
                <a:hlinkClick r:id="rId3"/>
              </a:rPr>
              <a:t>https://mcpedl.com/raffis-calculator-2-map/</a:t>
            </a:r>
            <a:r>
              <a:rPr lang="en-US" altLang="ja-JP" dirty="0"/>
              <a:t> </a:t>
            </a:r>
            <a:r>
              <a:rPr lang="ja-JP" altLang="en-US" dirty="0"/>
              <a:t>より</a:t>
            </a:r>
            <a:endParaRPr lang="en-US" altLang="ja-JP" dirty="0"/>
          </a:p>
          <a:p>
            <a:r>
              <a:rPr lang="ja-JP" altLang="en-US" dirty="0"/>
              <a:t>四則演算ができる計算機･･･らしい</a:t>
            </a:r>
            <a:endParaRPr lang="en-US" dirty="0"/>
          </a:p>
        </p:txBody>
      </p:sp>
    </p:spTree>
    <p:extLst>
      <p:ext uri="{BB962C8B-B14F-4D97-AF65-F5344CB8AC3E}">
        <p14:creationId xmlns:p14="http://schemas.microsoft.com/office/powerpoint/2010/main" val="1979267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7F02C61-CA60-E242-14BB-3B549F4A00F7}"/>
              </a:ext>
            </a:extLst>
          </p:cNvPr>
          <p:cNvSpPr>
            <a:spLocks noGrp="1"/>
          </p:cNvSpPr>
          <p:nvPr>
            <p:ph type="title"/>
          </p:nvPr>
        </p:nvSpPr>
        <p:spPr/>
        <p:txBody>
          <a:bodyPr/>
          <a:lstStyle/>
          <a:p>
            <a:r>
              <a:rPr lang="en-US" altLang="ja-JP" b="1" dirty="0"/>
              <a:t>CMOS</a:t>
            </a:r>
            <a:endParaRPr lang="en-US" b="1" dirty="0"/>
          </a:p>
        </p:txBody>
      </p:sp>
    </p:spTree>
    <p:extLst>
      <p:ext uri="{BB962C8B-B14F-4D97-AF65-F5344CB8AC3E}">
        <p14:creationId xmlns:p14="http://schemas.microsoft.com/office/powerpoint/2010/main" val="1342884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solidFill>
                  <a:schemeClr val="accent5"/>
                </a:solidFill>
              </a:rPr>
              <a:t>CMOS</a:t>
            </a:r>
          </a:p>
        </p:txBody>
      </p:sp>
    </p:spTree>
    <p:extLst>
      <p:ext uri="{BB962C8B-B14F-4D97-AF65-F5344CB8AC3E}">
        <p14:creationId xmlns:p14="http://schemas.microsoft.com/office/powerpoint/2010/main" val="1134515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2051972"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971772"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dirty="0">
                <a:ln>
                  <a:noFill/>
                </a:ln>
                <a:solidFill>
                  <a:schemeClr val="tx1"/>
                </a:solidFill>
                <a:effectLst/>
              </a:rPr>
              <a:t>酸化膜（絶縁体）</a:t>
            </a:r>
          </a:p>
        </p:txBody>
      </p:sp>
      <p:sp>
        <p:nvSpPr>
          <p:cNvPr id="556040" name="Rectangle 8"/>
          <p:cNvSpPr>
            <a:spLocks noChangeArrowheads="1"/>
          </p:cNvSpPr>
          <p:nvPr/>
        </p:nvSpPr>
        <p:spPr bwMode="auto">
          <a:xfrm>
            <a:off x="971802"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en-US" altLang="ja-JP" sz="2400" dirty="0">
                <a:latin typeface="+mn-ea"/>
                <a:ea typeface="+mn-ea"/>
              </a:rPr>
              <a:t>MOS FET</a:t>
            </a:r>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64</a:t>
            </a:fld>
            <a:endParaRPr lang="ja-JP" altLang="en-US"/>
          </a:p>
        </p:txBody>
      </p:sp>
      <p:sp>
        <p:nvSpPr>
          <p:cNvPr id="556036" name="Rectangle 4"/>
          <p:cNvSpPr>
            <a:spLocks noGrp="1" noChangeArrowheads="1"/>
          </p:cNvSpPr>
          <p:nvPr>
            <p:ph sz="quarter" idx="13"/>
          </p:nvPr>
        </p:nvSpPr>
        <p:spPr>
          <a:xfrm>
            <a:off x="251951" y="998973"/>
            <a:ext cx="8892049" cy="3150036"/>
          </a:xfrm>
        </p:spPr>
        <p:txBody>
          <a:bodyPr/>
          <a:lstStyle/>
          <a:p>
            <a:r>
              <a:rPr lang="en-US" altLang="ja-JP" dirty="0">
                <a:solidFill>
                  <a:schemeClr val="accent5"/>
                </a:solidFill>
              </a:rPr>
              <a:t>MOS</a:t>
            </a:r>
            <a:r>
              <a:rPr lang="en-US" altLang="ja-JP" dirty="0"/>
              <a:t>: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a:t>
            </a:r>
            <a:r>
              <a:rPr lang="en-US" altLang="ja-JP" dirty="0">
                <a:solidFill>
                  <a:schemeClr val="accent5"/>
                </a:solidFill>
              </a:rPr>
              <a:t>FET</a:t>
            </a:r>
            <a:r>
              <a:rPr lang="en-US" altLang="ja-JP" dirty="0"/>
              <a:t>: Field-Effect Transistor)</a:t>
            </a:r>
          </a:p>
          <a:p>
            <a:pPr lvl="1"/>
            <a:r>
              <a:rPr lang="ja-JP" altLang="en-US" dirty="0">
                <a:solidFill>
                  <a:schemeClr val="accent5"/>
                </a:solidFill>
              </a:rPr>
              <a:t>電界で電子を動かしてスイッチングする</a:t>
            </a:r>
            <a:endParaRPr lang="en-US" altLang="ja-JP" dirty="0">
              <a:solidFill>
                <a:schemeClr val="accent5"/>
              </a:solidFill>
            </a:endParaRPr>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971802"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3132390"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971772"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971802"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971802"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3492752"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2232946"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205191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2411964"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2772012"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1962402"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
        <p:nvSpPr>
          <p:cNvPr id="2" name="Freeform 9">
            <a:extLst>
              <a:ext uri="{FF2B5EF4-FFF2-40B4-BE49-F238E27FC236}">
                <a16:creationId xmlns:a16="http://schemas.microsoft.com/office/drawing/2014/main" id="{B012697E-90BD-1C97-2AB1-DC86FC7DAE70}"/>
              </a:ext>
            </a:extLst>
          </p:cNvPr>
          <p:cNvSpPr>
            <a:spLocks/>
          </p:cNvSpPr>
          <p:nvPr/>
        </p:nvSpPr>
        <p:spPr bwMode="auto">
          <a:xfrm>
            <a:off x="601201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a:extLst>
              <a:ext uri="{FF2B5EF4-FFF2-40B4-BE49-F238E27FC236}">
                <a16:creationId xmlns:a16="http://schemas.microsoft.com/office/drawing/2014/main" id="{1541AAB3-0B99-A322-5E59-A5417E122F45}"/>
              </a:ext>
            </a:extLst>
          </p:cNvPr>
          <p:cNvSpPr/>
          <p:nvPr/>
        </p:nvSpPr>
        <p:spPr bwMode="auto">
          <a:xfrm>
            <a:off x="493181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8" name="Rectangle 8">
            <a:extLst>
              <a:ext uri="{FF2B5EF4-FFF2-40B4-BE49-F238E27FC236}">
                <a16:creationId xmlns:a16="http://schemas.microsoft.com/office/drawing/2014/main" id="{6966788D-91F7-32C1-A417-DE33945F037F}"/>
              </a:ext>
            </a:extLst>
          </p:cNvPr>
          <p:cNvSpPr>
            <a:spLocks noChangeArrowheads="1"/>
          </p:cNvSpPr>
          <p:nvPr/>
        </p:nvSpPr>
        <p:spPr bwMode="auto">
          <a:xfrm>
            <a:off x="493184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9" name="Freeform 6">
            <a:extLst>
              <a:ext uri="{FF2B5EF4-FFF2-40B4-BE49-F238E27FC236}">
                <a16:creationId xmlns:a16="http://schemas.microsoft.com/office/drawing/2014/main" id="{D7E5104E-C24B-2439-B6CA-7D3FEB2569DD}"/>
              </a:ext>
            </a:extLst>
          </p:cNvPr>
          <p:cNvSpPr>
            <a:spLocks/>
          </p:cNvSpPr>
          <p:nvPr/>
        </p:nvSpPr>
        <p:spPr bwMode="auto">
          <a:xfrm>
            <a:off x="493184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0" name="Freeform 7">
            <a:extLst>
              <a:ext uri="{FF2B5EF4-FFF2-40B4-BE49-F238E27FC236}">
                <a16:creationId xmlns:a16="http://schemas.microsoft.com/office/drawing/2014/main" id="{FC1A5FA5-C1B7-5EE2-6671-1CE915E88AEA}"/>
              </a:ext>
            </a:extLst>
          </p:cNvPr>
          <p:cNvSpPr>
            <a:spLocks/>
          </p:cNvSpPr>
          <p:nvPr/>
        </p:nvSpPr>
        <p:spPr bwMode="auto">
          <a:xfrm flipH="1">
            <a:off x="709243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1" name="Line 10">
            <a:extLst>
              <a:ext uri="{FF2B5EF4-FFF2-40B4-BE49-F238E27FC236}">
                <a16:creationId xmlns:a16="http://schemas.microsoft.com/office/drawing/2014/main" id="{41EE8F78-6B9D-87FB-5C9E-EA124ECE1DF5}"/>
              </a:ext>
            </a:extLst>
          </p:cNvPr>
          <p:cNvSpPr>
            <a:spLocks noChangeShapeType="1"/>
          </p:cNvSpPr>
          <p:nvPr/>
        </p:nvSpPr>
        <p:spPr bwMode="auto">
          <a:xfrm>
            <a:off x="493181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2" name="Line 11">
            <a:extLst>
              <a:ext uri="{FF2B5EF4-FFF2-40B4-BE49-F238E27FC236}">
                <a16:creationId xmlns:a16="http://schemas.microsoft.com/office/drawing/2014/main" id="{3E5B1AE8-146D-632F-B084-6E8E07394F08}"/>
              </a:ext>
            </a:extLst>
          </p:cNvPr>
          <p:cNvSpPr>
            <a:spLocks noChangeShapeType="1"/>
          </p:cNvSpPr>
          <p:nvPr/>
        </p:nvSpPr>
        <p:spPr bwMode="auto">
          <a:xfrm>
            <a:off x="493184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3" name="Rectangle 12">
            <a:extLst>
              <a:ext uri="{FF2B5EF4-FFF2-40B4-BE49-F238E27FC236}">
                <a16:creationId xmlns:a16="http://schemas.microsoft.com/office/drawing/2014/main" id="{B78E739C-A35D-E813-A09F-BDDE4446ACC7}"/>
              </a:ext>
            </a:extLst>
          </p:cNvPr>
          <p:cNvSpPr>
            <a:spLocks noChangeArrowheads="1"/>
          </p:cNvSpPr>
          <p:nvPr/>
        </p:nvSpPr>
        <p:spPr bwMode="auto">
          <a:xfrm>
            <a:off x="493184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4" name="Rectangle 15">
            <a:extLst>
              <a:ext uri="{FF2B5EF4-FFF2-40B4-BE49-F238E27FC236}">
                <a16:creationId xmlns:a16="http://schemas.microsoft.com/office/drawing/2014/main" id="{7C36156A-44D4-D73B-C427-F28FC938BD51}"/>
              </a:ext>
            </a:extLst>
          </p:cNvPr>
          <p:cNvSpPr>
            <a:spLocks noChangeArrowheads="1"/>
          </p:cNvSpPr>
          <p:nvPr/>
        </p:nvSpPr>
        <p:spPr bwMode="auto">
          <a:xfrm>
            <a:off x="745279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5" name="Rectangle 16">
            <a:extLst>
              <a:ext uri="{FF2B5EF4-FFF2-40B4-BE49-F238E27FC236}">
                <a16:creationId xmlns:a16="http://schemas.microsoft.com/office/drawing/2014/main" id="{ABE9B84A-7551-C927-B0D3-AC1CA3F22F18}"/>
              </a:ext>
            </a:extLst>
          </p:cNvPr>
          <p:cNvSpPr>
            <a:spLocks noChangeArrowheads="1"/>
          </p:cNvSpPr>
          <p:nvPr/>
        </p:nvSpPr>
        <p:spPr bwMode="auto">
          <a:xfrm>
            <a:off x="619299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grpSp>
        <p:nvGrpSpPr>
          <p:cNvPr id="19" name="グループ化 18">
            <a:extLst>
              <a:ext uri="{FF2B5EF4-FFF2-40B4-BE49-F238E27FC236}">
                <a16:creationId xmlns:a16="http://schemas.microsoft.com/office/drawing/2014/main" id="{EFF559BE-F1D7-8ADD-E44C-23F236B57921}"/>
              </a:ext>
            </a:extLst>
          </p:cNvPr>
          <p:cNvGrpSpPr/>
          <p:nvPr/>
        </p:nvGrpSpPr>
        <p:grpSpPr>
          <a:xfrm>
            <a:off x="5922015" y="5319021"/>
            <a:ext cx="900113" cy="180975"/>
            <a:chOff x="1962150" y="5499100"/>
            <a:chExt cx="900113" cy="180975"/>
          </a:xfrm>
        </p:grpSpPr>
        <p:grpSp>
          <p:nvGrpSpPr>
            <p:cNvPr id="20" name="Group 19">
              <a:extLst>
                <a:ext uri="{FF2B5EF4-FFF2-40B4-BE49-F238E27FC236}">
                  <a16:creationId xmlns:a16="http://schemas.microsoft.com/office/drawing/2014/main" id="{8366906E-799E-5CEF-9E73-7D0C37CC9673}"/>
                </a:ext>
              </a:extLst>
            </p:cNvPr>
            <p:cNvGrpSpPr>
              <a:grpSpLocks/>
            </p:cNvGrpSpPr>
            <p:nvPr/>
          </p:nvGrpSpPr>
          <p:grpSpPr bwMode="auto">
            <a:xfrm>
              <a:off x="1962150" y="5499100"/>
              <a:ext cx="180975" cy="180975"/>
              <a:chOff x="2823" y="3464"/>
              <a:chExt cx="114" cy="114"/>
            </a:xfrm>
          </p:grpSpPr>
          <p:sp>
            <p:nvSpPr>
              <p:cNvPr id="27" name="Oval 17">
                <a:extLst>
                  <a:ext uri="{FF2B5EF4-FFF2-40B4-BE49-F238E27FC236}">
                    <a16:creationId xmlns:a16="http://schemas.microsoft.com/office/drawing/2014/main" id="{8CC16491-E66F-3BDC-C8FA-5AD5DA0D2660}"/>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8" name="Line 18">
                <a:extLst>
                  <a:ext uri="{FF2B5EF4-FFF2-40B4-BE49-F238E27FC236}">
                    <a16:creationId xmlns:a16="http://schemas.microsoft.com/office/drawing/2014/main" id="{E4B388A9-E03F-0314-C692-0AF1FEE523B2}"/>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1" name="Group 20">
              <a:extLst>
                <a:ext uri="{FF2B5EF4-FFF2-40B4-BE49-F238E27FC236}">
                  <a16:creationId xmlns:a16="http://schemas.microsoft.com/office/drawing/2014/main" id="{D29F5FD8-8030-4AA8-46ED-50E865E8C4AB}"/>
                </a:ext>
              </a:extLst>
            </p:cNvPr>
            <p:cNvGrpSpPr>
              <a:grpSpLocks/>
            </p:cNvGrpSpPr>
            <p:nvPr/>
          </p:nvGrpSpPr>
          <p:grpSpPr bwMode="auto">
            <a:xfrm>
              <a:off x="2322513" y="5499100"/>
              <a:ext cx="180975" cy="180975"/>
              <a:chOff x="2823" y="3464"/>
              <a:chExt cx="114" cy="114"/>
            </a:xfrm>
          </p:grpSpPr>
          <p:sp>
            <p:nvSpPr>
              <p:cNvPr id="25" name="Oval 21">
                <a:extLst>
                  <a:ext uri="{FF2B5EF4-FFF2-40B4-BE49-F238E27FC236}">
                    <a16:creationId xmlns:a16="http://schemas.microsoft.com/office/drawing/2014/main" id="{E263F852-92FD-ED3E-12E9-CE2B8F024205}"/>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22">
                <a:extLst>
                  <a:ext uri="{FF2B5EF4-FFF2-40B4-BE49-F238E27FC236}">
                    <a16:creationId xmlns:a16="http://schemas.microsoft.com/office/drawing/2014/main" id="{878A30F6-9405-EEDF-0C79-797D412FCA86}"/>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2" name="Group 23">
              <a:extLst>
                <a:ext uri="{FF2B5EF4-FFF2-40B4-BE49-F238E27FC236}">
                  <a16:creationId xmlns:a16="http://schemas.microsoft.com/office/drawing/2014/main" id="{1B637B3A-E433-8320-EC77-4C1FE525D962}"/>
                </a:ext>
              </a:extLst>
            </p:cNvPr>
            <p:cNvGrpSpPr>
              <a:grpSpLocks/>
            </p:cNvGrpSpPr>
            <p:nvPr/>
          </p:nvGrpSpPr>
          <p:grpSpPr bwMode="auto">
            <a:xfrm>
              <a:off x="2681288" y="5499100"/>
              <a:ext cx="180975" cy="180975"/>
              <a:chOff x="2823" y="3464"/>
              <a:chExt cx="114" cy="114"/>
            </a:xfrm>
          </p:grpSpPr>
          <p:sp>
            <p:nvSpPr>
              <p:cNvPr id="23" name="Oval 24">
                <a:extLst>
                  <a:ext uri="{FF2B5EF4-FFF2-40B4-BE49-F238E27FC236}">
                    <a16:creationId xmlns:a16="http://schemas.microsoft.com/office/drawing/2014/main" id="{19DCBB86-BFF2-9606-6793-252FF5475106}"/>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5">
                <a:extLst>
                  <a:ext uri="{FF2B5EF4-FFF2-40B4-BE49-F238E27FC236}">
                    <a16:creationId xmlns:a16="http://schemas.microsoft.com/office/drawing/2014/main" id="{54E16104-C51D-A5B5-3F3E-CF8F267763D7}"/>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cxnSp>
        <p:nvCxnSpPr>
          <p:cNvPr id="30" name="直線矢印コネクタ 29">
            <a:extLst>
              <a:ext uri="{FF2B5EF4-FFF2-40B4-BE49-F238E27FC236}">
                <a16:creationId xmlns:a16="http://schemas.microsoft.com/office/drawing/2014/main" id="{8280BC87-7615-05B2-F4D5-26B9B6616364}"/>
              </a:ext>
            </a:extLst>
          </p:cNvPr>
          <p:cNvCxnSpPr/>
          <p:nvPr/>
        </p:nvCxnSpPr>
        <p:spPr bwMode="auto">
          <a:xfrm>
            <a:off x="5202007" y="5319021"/>
            <a:ext cx="2340026"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MOS </a:t>
            </a:r>
            <a:r>
              <a:rPr lang="ja-JP" altLang="en-US" dirty="0"/>
              <a:t>には </a:t>
            </a:r>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 (N)</a:t>
            </a:r>
          </a:p>
          <a:p>
            <a:pPr lvl="1"/>
            <a:r>
              <a:rPr lang="ja-JP" altLang="en-US" dirty="0"/>
              <a:t>電子がキャリア</a:t>
            </a:r>
            <a:endParaRPr lang="en-US" altLang="ja-JP" dirty="0"/>
          </a:p>
          <a:p>
            <a:pPr lvl="1"/>
            <a:r>
              <a:rPr lang="ja-JP" altLang="en-US" dirty="0"/>
              <a:t>低電位しか通せない</a:t>
            </a:r>
            <a:endParaRPr lang="en-US" altLang="ja-JP" dirty="0"/>
          </a:p>
          <a:p>
            <a:pPr lvl="1"/>
            <a:r>
              <a:rPr lang="ja-JP" altLang="en-US" dirty="0"/>
              <a:t>接地側に配置</a:t>
            </a:r>
            <a:endParaRPr lang="en-US" altLang="ja-JP" dirty="0"/>
          </a:p>
          <a:p>
            <a:pPr lvl="1"/>
            <a:endParaRPr lang="en-US" altLang="ja-JP" dirty="0"/>
          </a:p>
          <a:p>
            <a:r>
              <a:rPr lang="en-US" altLang="ja-JP" dirty="0"/>
              <a:t>Positive (P)</a:t>
            </a:r>
          </a:p>
          <a:p>
            <a:pPr lvl="1"/>
            <a:r>
              <a:rPr lang="ja-JP" altLang="en-US" dirty="0"/>
              <a:t>正孔 </a:t>
            </a:r>
            <a:r>
              <a:rPr lang="en-US" altLang="ja-JP" dirty="0"/>
              <a:t>(hole)</a:t>
            </a:r>
            <a:r>
              <a:rPr lang="ja-JP" altLang="en-US" dirty="0"/>
              <a:t> がキャリア</a:t>
            </a:r>
            <a:endParaRPr lang="en-US" altLang="ja-JP" dirty="0"/>
          </a:p>
          <a:p>
            <a:pPr lvl="1"/>
            <a:r>
              <a:rPr lang="ja-JP" altLang="en-US" dirty="0"/>
              <a:t>高電位しか通せない</a:t>
            </a:r>
            <a:endParaRPr lang="en-US" altLang="ja-JP" dirty="0"/>
          </a:p>
          <a:p>
            <a:pPr lvl="1"/>
            <a:r>
              <a:rPr lang="ja-JP" altLang="en-US" dirty="0"/>
              <a:t>電源側に配置</a:t>
            </a:r>
            <a:endParaRPr lang="en-US" altLang="ja-JP" dirty="0"/>
          </a:p>
          <a:p>
            <a:pPr lvl="1"/>
            <a:r>
              <a:rPr lang="en-US" altLang="ja-JP" dirty="0"/>
              <a:t>Gate </a:t>
            </a:r>
            <a:r>
              <a:rPr lang="ja-JP" altLang="en-US" dirty="0"/>
              <a:t>に○がついている</a:t>
            </a:r>
            <a:endParaRPr lang="en-US" altLang="ja-JP" dirty="0"/>
          </a:p>
        </p:txBody>
      </p:sp>
      <p:grpSp>
        <p:nvGrpSpPr>
          <p:cNvPr id="6" name="グループ化 5"/>
          <p:cNvGrpSpPr/>
          <p:nvPr/>
        </p:nvGrpSpPr>
        <p:grpSpPr>
          <a:xfrm>
            <a:off x="4572000" y="4599013"/>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4572000" y="2168986"/>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5292008" y="180898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4211996" y="270899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6192018" y="270899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5292008" y="423900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4211996" y="513901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6192018" y="513901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 </a:t>
            </a:r>
            <a:r>
              <a:rPr lang="ja-JP" altLang="en-US" dirty="0"/>
              <a:t>型</a:t>
            </a:r>
            <a:r>
              <a:rPr lang="en-US" altLang="ja-JP" dirty="0"/>
              <a:t>/P </a:t>
            </a:r>
            <a:r>
              <a:rPr lang="ja-JP" altLang="en-US" dirty="0"/>
              <a:t>型リレーとほぼ同じ動作</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a:t>
            </a:r>
            <a:br>
              <a:rPr lang="en-US" altLang="ja-JP" dirty="0"/>
            </a:b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a:t>
            </a:r>
            <a:br>
              <a:rPr lang="en-US" altLang="ja-JP" dirty="0"/>
            </a:br>
            <a:r>
              <a:rPr lang="en-US" altLang="ja-JP" dirty="0"/>
              <a:t>ON </a:t>
            </a:r>
            <a:r>
              <a:rPr lang="ja-JP" altLang="en-US" dirty="0"/>
              <a:t>になる</a:t>
            </a:r>
            <a:endParaRPr lang="en-US" altLang="ja-JP" dirty="0"/>
          </a:p>
        </p:txBody>
      </p:sp>
      <p:grpSp>
        <p:nvGrpSpPr>
          <p:cNvPr id="6" name="グループ化 5"/>
          <p:cNvGrpSpPr/>
          <p:nvPr/>
        </p:nvGrpSpPr>
        <p:grpSpPr>
          <a:xfrm>
            <a:off x="439199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439199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511200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403199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601201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511200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403199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601201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grpSp>
        <p:nvGrpSpPr>
          <p:cNvPr id="4" name="グループ化 3">
            <a:extLst>
              <a:ext uri="{FF2B5EF4-FFF2-40B4-BE49-F238E27FC236}">
                <a16:creationId xmlns:a16="http://schemas.microsoft.com/office/drawing/2014/main" id="{4D20A9FF-C273-68EE-AAE2-2B4C85DB41B1}"/>
              </a:ext>
            </a:extLst>
          </p:cNvPr>
          <p:cNvGrpSpPr/>
          <p:nvPr/>
        </p:nvGrpSpPr>
        <p:grpSpPr>
          <a:xfrm>
            <a:off x="7002027" y="1988984"/>
            <a:ext cx="1531092" cy="1440374"/>
            <a:chOff x="5202007" y="3068996"/>
            <a:chExt cx="1531092" cy="1440374"/>
          </a:xfrm>
        </p:grpSpPr>
        <p:sp>
          <p:nvSpPr>
            <p:cNvPr id="5" name="正方形/長方形 4">
              <a:extLst>
                <a:ext uri="{FF2B5EF4-FFF2-40B4-BE49-F238E27FC236}">
                  <a16:creationId xmlns:a16="http://schemas.microsoft.com/office/drawing/2014/main" id="{AE9BBB44-7DA6-F8D8-A556-7E2D0EED10FF}"/>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1" name="円/楕円 69">
              <a:extLst>
                <a:ext uri="{FF2B5EF4-FFF2-40B4-BE49-F238E27FC236}">
                  <a16:creationId xmlns:a16="http://schemas.microsoft.com/office/drawing/2014/main" id="{EC5410DB-3924-6636-3A98-1D6EB6539C55}"/>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2" name="直線コネクタ 31">
              <a:extLst>
                <a:ext uri="{FF2B5EF4-FFF2-40B4-BE49-F238E27FC236}">
                  <a16:creationId xmlns:a16="http://schemas.microsoft.com/office/drawing/2014/main" id="{7592A6B3-7EA6-9E62-03DB-DA9A1FAE83F7}"/>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249CCA0-38C8-EBD7-336F-8F819F32A5FE}"/>
                </a:ext>
              </a:extLst>
            </p:cNvPr>
            <p:cNvCxnSpPr>
              <a:cxnSpLocks/>
              <a:endCxn id="34"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4" name="円/楕円 68">
              <a:extLst>
                <a:ext uri="{FF2B5EF4-FFF2-40B4-BE49-F238E27FC236}">
                  <a16:creationId xmlns:a16="http://schemas.microsoft.com/office/drawing/2014/main" id="{FB5FF257-823C-17F1-D152-A7CBA118DD6A}"/>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EE5941DD-A771-5A4B-C27F-081E04532EA7}"/>
                </a:ext>
              </a:extLst>
            </p:cNvPr>
            <p:cNvCxnSpPr>
              <a:cxnSpLocks/>
              <a:endCxn id="31"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B77D66B-CB44-DCF4-3F98-5C736F258D6A}"/>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F51FEFD8-9C75-EB34-4E28-7AFC4F3427B5}"/>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972DE9FD-CF0A-A8A2-4258-80F65EE0E4CB}"/>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39" name="Rectangle 93">
              <a:extLst>
                <a:ext uri="{FF2B5EF4-FFF2-40B4-BE49-F238E27FC236}">
                  <a16:creationId xmlns:a16="http://schemas.microsoft.com/office/drawing/2014/main" id="{22674F4A-A4D4-419D-7995-64F739CEEDDD}"/>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0" name="直線コネクタ 39">
              <a:extLst>
                <a:ext uri="{FF2B5EF4-FFF2-40B4-BE49-F238E27FC236}">
                  <a16:creationId xmlns:a16="http://schemas.microsoft.com/office/drawing/2014/main" id="{65F37BEC-6C6B-9A8F-9427-D4CEA6FD52F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8C6C3AF-B87E-AE92-61E4-40F1D8E98EF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1CAB5E11-FB11-73F8-1975-8233A1F05954}"/>
              </a:ext>
            </a:extLst>
          </p:cNvPr>
          <p:cNvGrpSpPr/>
          <p:nvPr/>
        </p:nvGrpSpPr>
        <p:grpSpPr>
          <a:xfrm>
            <a:off x="7002027" y="4509012"/>
            <a:ext cx="1531092" cy="1440374"/>
            <a:chOff x="5202007" y="2708992"/>
            <a:chExt cx="1531092" cy="1440374"/>
          </a:xfrm>
        </p:grpSpPr>
        <p:grpSp>
          <p:nvGrpSpPr>
            <p:cNvPr id="43" name="グループ化 42">
              <a:extLst>
                <a:ext uri="{FF2B5EF4-FFF2-40B4-BE49-F238E27FC236}">
                  <a16:creationId xmlns:a16="http://schemas.microsoft.com/office/drawing/2014/main" id="{A042DA85-F4FC-3014-7360-4E12AFDA9657}"/>
                </a:ext>
              </a:extLst>
            </p:cNvPr>
            <p:cNvGrpSpPr/>
            <p:nvPr/>
          </p:nvGrpSpPr>
          <p:grpSpPr>
            <a:xfrm>
              <a:off x="5202007" y="2708992"/>
              <a:ext cx="1531092" cy="1440374"/>
              <a:chOff x="5202007" y="3068996"/>
              <a:chExt cx="1531092" cy="1440374"/>
            </a:xfrm>
          </p:grpSpPr>
          <p:sp>
            <p:nvSpPr>
              <p:cNvPr id="45" name="正方形/長方形 44">
                <a:extLst>
                  <a:ext uri="{FF2B5EF4-FFF2-40B4-BE49-F238E27FC236}">
                    <a16:creationId xmlns:a16="http://schemas.microsoft.com/office/drawing/2014/main" id="{C47CB782-1FD7-AA68-4291-A60A9F4712F9}"/>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6" name="円/楕円 69">
                <a:extLst>
                  <a:ext uri="{FF2B5EF4-FFF2-40B4-BE49-F238E27FC236}">
                    <a16:creationId xmlns:a16="http://schemas.microsoft.com/office/drawing/2014/main" id="{8A7C1364-F621-F3F1-F9F8-C556888428EF}"/>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7" name="直線コネクタ 46">
                <a:extLst>
                  <a:ext uri="{FF2B5EF4-FFF2-40B4-BE49-F238E27FC236}">
                    <a16:creationId xmlns:a16="http://schemas.microsoft.com/office/drawing/2014/main" id="{2CB88CDD-FAF5-A353-D7E1-CB59ABF52E34}"/>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1AB4057-928F-3ED5-7334-CEDAD8129450}"/>
                  </a:ext>
                </a:extLst>
              </p:cNvPr>
              <p:cNvCxnSpPr>
                <a:cxnSpLocks/>
                <a:endCxn id="49"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9" name="円/楕円 68">
                <a:extLst>
                  <a:ext uri="{FF2B5EF4-FFF2-40B4-BE49-F238E27FC236}">
                    <a16:creationId xmlns:a16="http://schemas.microsoft.com/office/drawing/2014/main" id="{210B036E-6956-443C-39F6-447118F9E1ED}"/>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0" name="直線コネクタ 49">
                <a:extLst>
                  <a:ext uri="{FF2B5EF4-FFF2-40B4-BE49-F238E27FC236}">
                    <a16:creationId xmlns:a16="http://schemas.microsoft.com/office/drawing/2014/main" id="{AFC405F1-A1A9-8E8E-2E95-B3AD1E3C7F4D}"/>
                  </a:ext>
                </a:extLst>
              </p:cNvPr>
              <p:cNvCxnSpPr>
                <a:cxnSpLocks/>
                <a:endCxn id="46"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BB484EB-B9AD-A7D3-ED7C-3167ABDCD0E1}"/>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8EB3165D-6DEB-6E31-472A-0AC8123BF5E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3" name="Rectangle 93">
                <a:extLst>
                  <a:ext uri="{FF2B5EF4-FFF2-40B4-BE49-F238E27FC236}">
                    <a16:creationId xmlns:a16="http://schemas.microsoft.com/office/drawing/2014/main" id="{35DAE38D-AFE0-8F42-CDB7-443EEBD2A42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54" name="Rectangle 93">
                <a:extLst>
                  <a:ext uri="{FF2B5EF4-FFF2-40B4-BE49-F238E27FC236}">
                    <a16:creationId xmlns:a16="http://schemas.microsoft.com/office/drawing/2014/main" id="{E08D5D87-3BF5-F011-A1D2-5A7143F12B56}"/>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55" name="直線コネクタ 54">
                <a:extLst>
                  <a:ext uri="{FF2B5EF4-FFF2-40B4-BE49-F238E27FC236}">
                    <a16:creationId xmlns:a16="http://schemas.microsoft.com/office/drawing/2014/main" id="{24612928-DF70-61AF-FEDC-1CB3D070E630}"/>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D71FEA6-831D-09D4-8CE5-553F6336A58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44" name="円/楕円 69">
              <a:extLst>
                <a:ext uri="{FF2B5EF4-FFF2-40B4-BE49-F238E27FC236}">
                  <a16:creationId xmlns:a16="http://schemas.microsoft.com/office/drawing/2014/main" id="{A1898B93-7A45-E9F4-19F4-52FD98B933DE}"/>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67</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68</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1511966" y="3068996"/>
            <a:ext cx="717550" cy="720725"/>
          </a:xfrm>
          <a:prstGeom prst="rect">
            <a:avLst/>
          </a:prstGeom>
          <a:noFill/>
        </p:spPr>
      </p:pic>
      <p:sp>
        <p:nvSpPr>
          <p:cNvPr id="12" name="Line 9"/>
          <p:cNvSpPr>
            <a:spLocks noChangeShapeType="1"/>
          </p:cNvSpPr>
          <p:nvPr/>
        </p:nvSpPr>
        <p:spPr bwMode="auto">
          <a:xfrm>
            <a:off x="1151962"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141973"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4572000"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481999"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3491988"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752002"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4752002"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88195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881959" y="3158997"/>
                <a:ext cx="270003" cy="360362"/>
              </a:xfrm>
              <a:prstGeom prst="rect">
                <a:avLst/>
              </a:prstGeom>
              <a:blipFill>
                <a:blip r:embed="rId4"/>
                <a:stretch>
                  <a:fillRect/>
                </a:stretch>
              </a:blipFill>
              <a:ln w="12700"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2591978"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2591978" y="3158997"/>
                <a:ext cx="270003" cy="360362"/>
              </a:xfrm>
              <a:prstGeom prst="rect">
                <a:avLst/>
              </a:prstGeom>
              <a:blipFill>
                <a:blip r:embed="rId5"/>
                <a:stretch>
                  <a:fillRect r="-2273"/>
                </a:stretch>
              </a:blipFill>
              <a:ln w="12700" algn="ctr">
                <a:noFill/>
                <a:miter lim="800000"/>
                <a:headEnd/>
                <a:tailEnd/>
              </a:ln>
              <a:effectLst/>
            </p:spPr>
            <p:txBody>
              <a:bodyPr/>
              <a:lstStyle/>
              <a:p>
                <a:r>
                  <a:rPr lang="en-US">
                    <a:noFill/>
                  </a:rPr>
                  <a:t> </a:t>
                </a:r>
              </a:p>
            </p:txBody>
          </p:sp>
        </mc:Fallback>
      </mc:AlternateContent>
      <p:sp>
        <p:nvSpPr>
          <p:cNvPr id="35" name="Freeform 10"/>
          <p:cNvSpPr>
            <a:spLocks/>
          </p:cNvSpPr>
          <p:nvPr/>
        </p:nvSpPr>
        <p:spPr bwMode="auto">
          <a:xfrm flipV="1">
            <a:off x="4031840"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4031994"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4391998"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322198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3221985" y="3158997"/>
                <a:ext cx="270003" cy="360362"/>
              </a:xfrm>
              <a:prstGeom prst="rect">
                <a:avLst/>
              </a:prstGeom>
              <a:blipFill>
                <a:blip r:embed="rId6"/>
                <a:stretch>
                  <a:fillRect/>
                </a:stretch>
              </a:blipFill>
              <a:ln w="12700" algn="ctr">
                <a:noFill/>
                <a:miter lim="800000"/>
                <a:headEnd/>
                <a:tailEnd/>
              </a:ln>
              <a:effectLst/>
            </p:spPr>
            <p:txBody>
              <a:bodyPr/>
              <a:lstStyle/>
              <a:p>
                <a:r>
                  <a:rPr lang="en-US">
                    <a:noFill/>
                  </a:rPr>
                  <a:t> </a:t>
                </a:r>
              </a:p>
            </p:txBody>
          </p:sp>
        </mc:Fallback>
      </mc:AlternateContent>
      <p:cxnSp>
        <p:nvCxnSpPr>
          <p:cNvPr id="40" name="直線コネクタ 39"/>
          <p:cNvCxnSpPr/>
          <p:nvPr/>
        </p:nvCxnSpPr>
        <p:spPr>
          <a:xfrm>
            <a:off x="4752002"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538200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5382009" y="3158997"/>
                <a:ext cx="270003" cy="360362"/>
              </a:xfrm>
              <a:prstGeom prst="rect">
                <a:avLst/>
              </a:prstGeom>
              <a:blipFill>
                <a:blip r:embed="rId7"/>
                <a:stretch>
                  <a:fillRect r="-2273"/>
                </a:stretch>
              </a:blipFill>
              <a:ln w="12700" algn="ctr">
                <a:noFill/>
                <a:miter lim="800000"/>
                <a:headEnd/>
                <a:tailEnd/>
              </a:ln>
              <a:effectLst/>
            </p:spPr>
            <p:txBody>
              <a:bodyPr/>
              <a:lstStyle/>
              <a:p>
                <a:r>
                  <a:rPr lang="en-US">
                    <a:noFill/>
                  </a:rPr>
                  <a:t> </a:t>
                </a:r>
              </a:p>
            </p:txBody>
          </p:sp>
        </mc:Fallback>
      </mc:AlternateContent>
      <p:cxnSp>
        <p:nvCxnSpPr>
          <p:cNvPr id="43" name="直線コネクタ 42"/>
          <p:cNvCxnSpPr/>
          <p:nvPr/>
        </p:nvCxnSpPr>
        <p:spPr>
          <a:xfrm flipV="1">
            <a:off x="4752002"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4572000"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4932004"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4842003"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nvGrpSpPr>
          <p:cNvPr id="3" name="グループ化 2">
            <a:extLst>
              <a:ext uri="{FF2B5EF4-FFF2-40B4-BE49-F238E27FC236}">
                <a16:creationId xmlns:a16="http://schemas.microsoft.com/office/drawing/2014/main" id="{507CEB94-AC03-229D-DFF4-853B11A3CABF}"/>
              </a:ext>
            </a:extLst>
          </p:cNvPr>
          <p:cNvGrpSpPr/>
          <p:nvPr/>
        </p:nvGrpSpPr>
        <p:grpSpPr>
          <a:xfrm>
            <a:off x="6642023" y="3429000"/>
            <a:ext cx="1531092" cy="1440374"/>
            <a:chOff x="5202007" y="3068996"/>
            <a:chExt cx="1531092" cy="1440374"/>
          </a:xfrm>
        </p:grpSpPr>
        <p:sp>
          <p:nvSpPr>
            <p:cNvPr id="4" name="正方形/長方形 3">
              <a:extLst>
                <a:ext uri="{FF2B5EF4-FFF2-40B4-BE49-F238E27FC236}">
                  <a16:creationId xmlns:a16="http://schemas.microsoft.com/office/drawing/2014/main" id="{65B330FD-037F-2E45-3859-FD1DAA322EF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 name="円/楕円 69">
              <a:extLst>
                <a:ext uri="{FF2B5EF4-FFF2-40B4-BE49-F238E27FC236}">
                  <a16:creationId xmlns:a16="http://schemas.microsoft.com/office/drawing/2014/main" id="{CDCB0F10-8B32-94F8-5F02-28259C870A6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E335ADAA-6CF8-D564-0897-28908AC49F93}"/>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E753E4-A952-15A1-1C6E-889500ACB47A}"/>
                </a:ext>
              </a:extLst>
            </p:cNvPr>
            <p:cNvCxnSpPr>
              <a:cxnSpLocks/>
              <a:endCxn id="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 name="円/楕円 68">
              <a:extLst>
                <a:ext uri="{FF2B5EF4-FFF2-40B4-BE49-F238E27FC236}">
                  <a16:creationId xmlns:a16="http://schemas.microsoft.com/office/drawing/2014/main" id="{2F48EB0F-1E29-9126-A349-DFF23DA8495F}"/>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FE67FFEA-536D-6DDC-B032-711814516580}"/>
                </a:ext>
              </a:extLst>
            </p:cNvPr>
            <p:cNvCxnSpPr>
              <a:cxnSpLocks/>
              <a:endCxn id="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CF8BFA7-AF93-3F46-C913-0032E902226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84ACD4A8-F131-1BFF-D9AA-323DFFCF835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295A7538-4476-0722-8A32-03DF50B66DA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1" name="Rectangle 93">
              <a:extLst>
                <a:ext uri="{FF2B5EF4-FFF2-40B4-BE49-F238E27FC236}">
                  <a16:creationId xmlns:a16="http://schemas.microsoft.com/office/drawing/2014/main" id="{6F1695A8-2C50-3699-99DB-7A4149E22FCF}"/>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4" name="直線コネクタ 43">
              <a:extLst>
                <a:ext uri="{FF2B5EF4-FFF2-40B4-BE49-F238E27FC236}">
                  <a16:creationId xmlns:a16="http://schemas.microsoft.com/office/drawing/2014/main" id="{369CDF76-8E56-3421-0F99-5F727264383F}"/>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B988A40-224F-B900-313E-CA76BFFE47B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617D0B20-0C59-24D7-D8CD-501F2C7303DC}"/>
              </a:ext>
            </a:extLst>
          </p:cNvPr>
          <p:cNvGrpSpPr/>
          <p:nvPr/>
        </p:nvGrpSpPr>
        <p:grpSpPr>
          <a:xfrm>
            <a:off x="6642023" y="1988984"/>
            <a:ext cx="1531092" cy="1440374"/>
            <a:chOff x="5202007" y="2708992"/>
            <a:chExt cx="1531092" cy="1440374"/>
          </a:xfrm>
        </p:grpSpPr>
        <p:grpSp>
          <p:nvGrpSpPr>
            <p:cNvPr id="50" name="グループ化 49">
              <a:extLst>
                <a:ext uri="{FF2B5EF4-FFF2-40B4-BE49-F238E27FC236}">
                  <a16:creationId xmlns:a16="http://schemas.microsoft.com/office/drawing/2014/main" id="{D6E0C303-C19D-B398-F5D8-5E3BC2B335AF}"/>
                </a:ext>
              </a:extLst>
            </p:cNvPr>
            <p:cNvGrpSpPr/>
            <p:nvPr/>
          </p:nvGrpSpPr>
          <p:grpSpPr>
            <a:xfrm>
              <a:off x="5202007" y="2708992"/>
              <a:ext cx="1531092" cy="1440374"/>
              <a:chOff x="5202007" y="3068996"/>
              <a:chExt cx="1531092" cy="1440374"/>
            </a:xfrm>
          </p:grpSpPr>
          <p:sp>
            <p:nvSpPr>
              <p:cNvPr id="52" name="正方形/長方形 51">
                <a:extLst>
                  <a:ext uri="{FF2B5EF4-FFF2-40B4-BE49-F238E27FC236}">
                    <a16:creationId xmlns:a16="http://schemas.microsoft.com/office/drawing/2014/main" id="{C6B50A3C-AFC5-4A64-9EFF-E40D284F592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3" name="円/楕円 69">
                <a:extLst>
                  <a:ext uri="{FF2B5EF4-FFF2-40B4-BE49-F238E27FC236}">
                    <a16:creationId xmlns:a16="http://schemas.microsoft.com/office/drawing/2014/main" id="{52AE18C5-2D9A-38B3-1013-FEE476DE9411}"/>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4" name="直線コネクタ 53">
                <a:extLst>
                  <a:ext uri="{FF2B5EF4-FFF2-40B4-BE49-F238E27FC236}">
                    <a16:creationId xmlns:a16="http://schemas.microsoft.com/office/drawing/2014/main" id="{F89EC409-F8A4-BD91-E0C0-0F4407CAD1B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74C7830-E5CF-E9C6-7759-54B948AD25B7}"/>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DF87BC9F-85D8-40B1-15F5-68B8707AEB1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5679007F-FC67-F96D-6371-66811BBD896F}"/>
                  </a:ext>
                </a:extLst>
              </p:cNvPr>
              <p:cNvCxnSpPr>
                <a:cxnSpLocks/>
                <a:endCxn id="5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33979E0-771F-86FA-6384-6617C419F89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9F99C878-3311-2323-7A46-FCD4141494C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1" name="Rectangle 93">
                <a:extLst>
                  <a:ext uri="{FF2B5EF4-FFF2-40B4-BE49-F238E27FC236}">
                    <a16:creationId xmlns:a16="http://schemas.microsoft.com/office/drawing/2014/main" id="{20EC0C23-B859-838C-1A85-3E8C774B13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2" name="Rectangle 93">
                <a:extLst>
                  <a:ext uri="{FF2B5EF4-FFF2-40B4-BE49-F238E27FC236}">
                    <a16:creationId xmlns:a16="http://schemas.microsoft.com/office/drawing/2014/main" id="{DFF4A78D-0315-F775-675B-51F8DFCA8D6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3" name="直線コネクタ 62">
                <a:extLst>
                  <a:ext uri="{FF2B5EF4-FFF2-40B4-BE49-F238E27FC236}">
                    <a16:creationId xmlns:a16="http://schemas.microsoft.com/office/drawing/2014/main" id="{859C15B6-216A-A4BD-7CFA-D4E67A96C15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0CA8D23-EB4D-E0B1-4460-3A33AC72013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51" name="円/楕円 69">
              <a:extLst>
                <a:ext uri="{FF2B5EF4-FFF2-40B4-BE49-F238E27FC236}">
                  <a16:creationId xmlns:a16="http://schemas.microsoft.com/office/drawing/2014/main" id="{67CBFCC2-7C48-1258-4D5B-8E059A5DC00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69</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パソコンのアプリで</a:t>
            </a:r>
            <a:r>
              <a:rPr lang="en-US" altLang="ja-JP" b="0" i="0" dirty="0">
                <a:solidFill>
                  <a:srgbClr val="000000"/>
                </a:solidFill>
                <a:effectLst/>
                <a:latin typeface="Meiryo" panose="020B0604030504040204" pitchFamily="50" charset="-128"/>
                <a:ea typeface="Meiryo" panose="020B0604030504040204" pitchFamily="50" charset="-128"/>
              </a:rPr>
              <a:t>32bit</a:t>
            </a:r>
            <a:r>
              <a:rPr lang="ja-JP" altLang="en-US" b="0" i="0" dirty="0">
                <a:solidFill>
                  <a:srgbClr val="000000"/>
                </a:solidFill>
                <a:effectLst/>
                <a:latin typeface="Meiryo" panose="020B0604030504040204" pitchFamily="50" charset="-128"/>
                <a:ea typeface="Meiryo" panose="020B0604030504040204" pitchFamily="50" charset="-128"/>
              </a:rPr>
              <a:t>版と</a:t>
            </a:r>
            <a:r>
              <a:rPr lang="en-US" altLang="ja-JP" b="0" i="0" dirty="0">
                <a:solidFill>
                  <a:srgbClr val="000000"/>
                </a:solidFill>
                <a:effectLst/>
                <a:latin typeface="Meiryo" panose="020B0604030504040204" pitchFamily="50" charset="-128"/>
                <a:ea typeface="Meiryo" panose="020B0604030504040204" pitchFamily="50" charset="-128"/>
              </a:rPr>
              <a:t>64bit</a:t>
            </a:r>
            <a:r>
              <a:rPr lang="ja-JP" altLang="en-US" b="0" i="0" dirty="0">
                <a:solidFill>
                  <a:srgbClr val="000000"/>
                </a:solidFill>
                <a:effectLst/>
                <a:latin typeface="Meiryo" panose="020B0604030504040204" pitchFamily="50" charset="-128"/>
                <a:ea typeface="Meiryo" panose="020B0604030504040204" pitchFamily="50" charset="-128"/>
              </a:rPr>
              <a:t>版があるのは、使用するレジスタの幅の違いなんですか？</a:t>
            </a:r>
            <a:endParaRPr kumimoji="1" lang="en-US" dirty="0"/>
          </a:p>
        </p:txBody>
      </p:sp>
    </p:spTree>
    <p:extLst>
      <p:ext uri="{BB962C8B-B14F-4D97-AF65-F5344CB8AC3E}">
        <p14:creationId xmlns:p14="http://schemas.microsoft.com/office/powerpoint/2010/main" val="1468342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70</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71</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endParaRPr kumimoji="1" lang="en-US" altLang="ja-JP" dirty="0"/>
          </a:p>
          <a:p>
            <a:r>
              <a:rPr kumimoji="1" lang="ja-JP" altLang="en-US" dirty="0"/>
              <a:t>リレーの時と同じ</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599013"/>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a:p>
            <a:r>
              <a:rPr lang="ja-JP" altLang="en-US" dirty="0"/>
              <a:t>コンデンサ：</a:t>
            </a:r>
            <a:endParaRPr lang="en-US" altLang="ja-JP" dirty="0"/>
          </a:p>
          <a:p>
            <a:pPr lvl="1"/>
            <a:r>
              <a:rPr lang="ja-JP" altLang="en-US" dirty="0"/>
              <a:t>電荷を溜めることが出来るもの</a:t>
            </a:r>
            <a:endParaRPr lang="en-US" altLang="ja-JP" dirty="0"/>
          </a:p>
          <a:p>
            <a:pPr lvl="1"/>
            <a:r>
              <a:rPr lang="ja-JP" altLang="en-US" dirty="0"/>
              <a:t>電子を引き寄せてチャネルを作る </a:t>
            </a:r>
            <a:r>
              <a:rPr lang="en-US" altLang="ja-JP" dirty="0"/>
              <a:t>= </a:t>
            </a:r>
            <a:r>
              <a:rPr lang="ja-JP" altLang="en-US" dirty="0"/>
              <a:t>充電している</a:t>
            </a:r>
            <a:endParaRPr lang="en-US" altLang="ja-JP" dirty="0"/>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a:xfrm>
            <a:off x="611956" y="1088974"/>
            <a:ext cx="8280092" cy="2880032"/>
          </a:xfrm>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資料の</a:t>
            </a:r>
            <a:r>
              <a:rPr lang="en-US" altLang="ja-JP" b="0" i="0" dirty="0">
                <a:solidFill>
                  <a:srgbClr val="000000"/>
                </a:solidFill>
                <a:effectLst/>
                <a:latin typeface="Meiryo" panose="020B0604030504040204" pitchFamily="50" charset="-128"/>
                <a:ea typeface="Meiryo" panose="020B0604030504040204" pitchFamily="50" charset="-128"/>
              </a:rPr>
              <a:t>54</a:t>
            </a:r>
            <a:r>
              <a:rPr lang="ja-JP" altLang="en-US" b="0" i="0" dirty="0">
                <a:solidFill>
                  <a:srgbClr val="000000"/>
                </a:solidFill>
                <a:effectLst/>
                <a:latin typeface="Meiryo" panose="020B0604030504040204" pitchFamily="50" charset="-128"/>
                <a:ea typeface="Meiryo" panose="020B0604030504040204" pitchFamily="50" charset="-128"/>
              </a:rPr>
              <a:t>ページの</a:t>
            </a:r>
            <a:r>
              <a:rPr lang="en-US" altLang="ja-JP" b="0" i="0" dirty="0" err="1">
                <a:solidFill>
                  <a:srgbClr val="000000"/>
                </a:solidFill>
                <a:effectLst/>
                <a:latin typeface="Meiryo" panose="020B0604030504040204" pitchFamily="50" charset="-128"/>
                <a:ea typeface="Meiryo" panose="020B0604030504040204" pitchFamily="50" charset="-128"/>
              </a:rPr>
              <a:t>imm</a:t>
            </a:r>
            <a:r>
              <a:rPr lang="ja-JP" altLang="en-US" b="0" i="0" dirty="0">
                <a:solidFill>
                  <a:srgbClr val="000000"/>
                </a:solidFill>
                <a:effectLst/>
                <a:latin typeface="Meiryo" panose="020B0604030504040204" pitchFamily="50" charset="-128"/>
                <a:ea typeface="Meiryo" panose="020B0604030504040204" pitchFamily="50" charset="-128"/>
              </a:rPr>
              <a:t>のところで、</a:t>
            </a:r>
            <a:r>
              <a:rPr lang="en-US" altLang="ja-JP" b="0" i="0" dirty="0">
                <a:solidFill>
                  <a:srgbClr val="000000"/>
                </a:solidFill>
                <a:effectLst/>
                <a:latin typeface="Meiryo" panose="020B0604030504040204" pitchFamily="50" charset="-128"/>
                <a:ea typeface="Meiryo" panose="020B0604030504040204" pitchFamily="50" charset="-128"/>
              </a:rPr>
              <a:t>7-11bit</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25-31bit</a:t>
            </a:r>
            <a:r>
              <a:rPr lang="ja-JP" altLang="en-US" b="0" i="0" dirty="0">
                <a:solidFill>
                  <a:srgbClr val="000000"/>
                </a:solidFill>
                <a:effectLst/>
                <a:latin typeface="Meiryo" panose="020B0604030504040204" pitchFamily="50" charset="-128"/>
                <a:ea typeface="Meiryo" panose="020B0604030504040204" pitchFamily="50" charset="-128"/>
              </a:rPr>
              <a:t>を結合して</a:t>
            </a:r>
            <a:r>
              <a:rPr lang="en-US" altLang="ja-JP" b="0" i="0" dirty="0">
                <a:solidFill>
                  <a:srgbClr val="000000"/>
                </a:solidFill>
                <a:effectLst/>
                <a:latin typeface="Meiryo" panose="020B0604030504040204" pitchFamily="50" charset="-128"/>
                <a:ea typeface="Meiryo" panose="020B0604030504040204" pitchFamily="50" charset="-128"/>
              </a:rPr>
              <a:t>11:0</a:t>
            </a:r>
            <a:r>
              <a:rPr lang="ja-JP" altLang="en-US" b="0" i="0" dirty="0">
                <a:solidFill>
                  <a:srgbClr val="000000"/>
                </a:solidFill>
                <a:effectLst/>
                <a:latin typeface="Meiryo" panose="020B0604030504040204" pitchFamily="50" charset="-128"/>
                <a:ea typeface="Meiryo" panose="020B0604030504040204" pitchFamily="50" charset="-128"/>
              </a:rPr>
              <a:t>になるのがなぜ？となりました。</a:t>
            </a:r>
            <a:endParaRPr kumimoji="1" lang="en-US" dirty="0"/>
          </a:p>
        </p:txBody>
      </p:sp>
      <p:sp>
        <p:nvSpPr>
          <p:cNvPr id="4" name="Rectangle 32">
            <a:extLst>
              <a:ext uri="{FF2B5EF4-FFF2-40B4-BE49-F238E27FC236}">
                <a16:creationId xmlns:a16="http://schemas.microsoft.com/office/drawing/2014/main" id="{05001696-AE64-A71C-784A-AE78EE20DC39}"/>
              </a:ext>
            </a:extLst>
          </p:cNvPr>
          <p:cNvSpPr>
            <a:spLocks noChangeArrowheads="1"/>
          </p:cNvSpPr>
          <p:nvPr/>
        </p:nvSpPr>
        <p:spPr bwMode="auto">
          <a:xfrm>
            <a:off x="8082039"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5" name="Rectangle 34">
            <a:extLst>
              <a:ext uri="{FF2B5EF4-FFF2-40B4-BE49-F238E27FC236}">
                <a16:creationId xmlns:a16="http://schemas.microsoft.com/office/drawing/2014/main" id="{E805255D-C0B9-4807-C63C-CEC40E5658B4}"/>
              </a:ext>
            </a:extLst>
          </p:cNvPr>
          <p:cNvSpPr>
            <a:spLocks noChangeArrowheads="1"/>
          </p:cNvSpPr>
          <p:nvPr/>
        </p:nvSpPr>
        <p:spPr bwMode="auto">
          <a:xfrm>
            <a:off x="6821820"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6" name="Rectangle 34">
            <a:extLst>
              <a:ext uri="{FF2B5EF4-FFF2-40B4-BE49-F238E27FC236}">
                <a16:creationId xmlns:a16="http://schemas.microsoft.com/office/drawing/2014/main" id="{7626EA29-3299-7AF5-1555-ACCCB835EFFA}"/>
              </a:ext>
            </a:extLst>
          </p:cNvPr>
          <p:cNvSpPr>
            <a:spLocks noChangeArrowheads="1"/>
          </p:cNvSpPr>
          <p:nvPr/>
        </p:nvSpPr>
        <p:spPr bwMode="auto">
          <a:xfrm>
            <a:off x="6641818" y="4149751"/>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7" name="Rectangle 34">
            <a:extLst>
              <a:ext uri="{FF2B5EF4-FFF2-40B4-BE49-F238E27FC236}">
                <a16:creationId xmlns:a16="http://schemas.microsoft.com/office/drawing/2014/main" id="{85AD6FFC-4668-99A8-6065-CD5ACBCC32B5}"/>
              </a:ext>
            </a:extLst>
          </p:cNvPr>
          <p:cNvSpPr>
            <a:spLocks noChangeArrowheads="1"/>
          </p:cNvSpPr>
          <p:nvPr/>
        </p:nvSpPr>
        <p:spPr bwMode="auto">
          <a:xfrm>
            <a:off x="5741808"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8" name="Rectangle 34">
            <a:extLst>
              <a:ext uri="{FF2B5EF4-FFF2-40B4-BE49-F238E27FC236}">
                <a16:creationId xmlns:a16="http://schemas.microsoft.com/office/drawing/2014/main" id="{AB49B424-DBF6-6441-9049-57BED18DE5FF}"/>
              </a:ext>
            </a:extLst>
          </p:cNvPr>
          <p:cNvSpPr>
            <a:spLocks noChangeArrowheads="1"/>
          </p:cNvSpPr>
          <p:nvPr/>
        </p:nvSpPr>
        <p:spPr bwMode="auto">
          <a:xfrm>
            <a:off x="5471805"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9" name="Rectangle 34">
            <a:extLst>
              <a:ext uri="{FF2B5EF4-FFF2-40B4-BE49-F238E27FC236}">
                <a16:creationId xmlns:a16="http://schemas.microsoft.com/office/drawing/2014/main" id="{EAF2A6D4-DCE5-8EDB-75B4-73AFFCC3626D}"/>
              </a:ext>
            </a:extLst>
          </p:cNvPr>
          <p:cNvSpPr>
            <a:spLocks noChangeArrowheads="1"/>
          </p:cNvSpPr>
          <p:nvPr/>
        </p:nvSpPr>
        <p:spPr bwMode="auto">
          <a:xfrm>
            <a:off x="4931799"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10" name="Rectangle 34">
            <a:extLst>
              <a:ext uri="{FF2B5EF4-FFF2-40B4-BE49-F238E27FC236}">
                <a16:creationId xmlns:a16="http://schemas.microsoft.com/office/drawing/2014/main" id="{428B0830-1C1C-C30B-A7C0-266A4E243B0B}"/>
              </a:ext>
            </a:extLst>
          </p:cNvPr>
          <p:cNvSpPr>
            <a:spLocks noChangeArrowheads="1"/>
          </p:cNvSpPr>
          <p:nvPr/>
        </p:nvSpPr>
        <p:spPr bwMode="auto">
          <a:xfrm>
            <a:off x="4661796"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11" name="Rectangle 34">
            <a:extLst>
              <a:ext uri="{FF2B5EF4-FFF2-40B4-BE49-F238E27FC236}">
                <a16:creationId xmlns:a16="http://schemas.microsoft.com/office/drawing/2014/main" id="{A0DCB9DE-229E-7BA3-BBA4-F1FA39E148C9}"/>
              </a:ext>
            </a:extLst>
          </p:cNvPr>
          <p:cNvSpPr>
            <a:spLocks noChangeArrowheads="1"/>
          </p:cNvSpPr>
          <p:nvPr/>
        </p:nvSpPr>
        <p:spPr bwMode="auto">
          <a:xfrm>
            <a:off x="3761786"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12" name="Rectangle 34">
            <a:extLst>
              <a:ext uri="{FF2B5EF4-FFF2-40B4-BE49-F238E27FC236}">
                <a16:creationId xmlns:a16="http://schemas.microsoft.com/office/drawing/2014/main" id="{C52230D3-E511-2086-7C6F-E0794E818DD9}"/>
              </a:ext>
            </a:extLst>
          </p:cNvPr>
          <p:cNvSpPr>
            <a:spLocks noChangeArrowheads="1"/>
          </p:cNvSpPr>
          <p:nvPr/>
        </p:nvSpPr>
        <p:spPr bwMode="auto">
          <a:xfrm>
            <a:off x="3491783"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13" name="Rectangle 34">
            <a:extLst>
              <a:ext uri="{FF2B5EF4-FFF2-40B4-BE49-F238E27FC236}">
                <a16:creationId xmlns:a16="http://schemas.microsoft.com/office/drawing/2014/main" id="{CEBF770D-DAEC-E394-E91A-3738CAF35AF0}"/>
              </a:ext>
            </a:extLst>
          </p:cNvPr>
          <p:cNvSpPr>
            <a:spLocks noChangeArrowheads="1"/>
          </p:cNvSpPr>
          <p:nvPr/>
        </p:nvSpPr>
        <p:spPr bwMode="auto">
          <a:xfrm>
            <a:off x="971960"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14" name="Text Box 30">
            <a:extLst>
              <a:ext uri="{FF2B5EF4-FFF2-40B4-BE49-F238E27FC236}">
                <a16:creationId xmlns:a16="http://schemas.microsoft.com/office/drawing/2014/main" id="{8C52E1E0-96A6-97A9-55D0-F26053B7E5CE}"/>
              </a:ext>
            </a:extLst>
          </p:cNvPr>
          <p:cNvSpPr txBox="1">
            <a:spLocks noChangeArrowheads="1"/>
          </p:cNvSpPr>
          <p:nvPr/>
        </p:nvSpPr>
        <p:spPr bwMode="auto">
          <a:xfrm>
            <a:off x="5742013" y="4419011"/>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imm</a:t>
            </a:r>
            <a:r>
              <a:rPr lang="en-US" altLang="ja-JP" dirty="0">
                <a:latin typeface="+mn-lt"/>
              </a:rPr>
              <a:t>[4:0]</a:t>
            </a:r>
          </a:p>
        </p:txBody>
      </p:sp>
      <p:sp>
        <p:nvSpPr>
          <p:cNvPr id="15" name="Text Box 31">
            <a:extLst>
              <a:ext uri="{FF2B5EF4-FFF2-40B4-BE49-F238E27FC236}">
                <a16:creationId xmlns:a16="http://schemas.microsoft.com/office/drawing/2014/main" id="{10045C27-76D0-0192-8681-CB8EEBB49EE4}"/>
              </a:ext>
            </a:extLst>
          </p:cNvPr>
          <p:cNvSpPr txBox="1">
            <a:spLocks noChangeArrowheads="1"/>
          </p:cNvSpPr>
          <p:nvPr/>
        </p:nvSpPr>
        <p:spPr bwMode="auto">
          <a:xfrm>
            <a:off x="6822025" y="4419011"/>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16" name="Text Box 27">
            <a:extLst>
              <a:ext uri="{FF2B5EF4-FFF2-40B4-BE49-F238E27FC236}">
                <a16:creationId xmlns:a16="http://schemas.microsoft.com/office/drawing/2014/main" id="{634046CF-64D9-27EF-9607-F4D50EF556EF}"/>
              </a:ext>
            </a:extLst>
          </p:cNvPr>
          <p:cNvSpPr txBox="1">
            <a:spLocks noChangeArrowheads="1"/>
          </p:cNvSpPr>
          <p:nvPr/>
        </p:nvSpPr>
        <p:spPr bwMode="auto">
          <a:xfrm>
            <a:off x="1061961" y="4419011"/>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7" name="Text Box 27">
            <a:extLst>
              <a:ext uri="{FF2B5EF4-FFF2-40B4-BE49-F238E27FC236}">
                <a16:creationId xmlns:a16="http://schemas.microsoft.com/office/drawing/2014/main" id="{820F214E-7FCA-9D3B-FD32-F3A729D6B033}"/>
              </a:ext>
            </a:extLst>
          </p:cNvPr>
          <p:cNvSpPr txBox="1">
            <a:spLocks noChangeArrowheads="1"/>
          </p:cNvSpPr>
          <p:nvPr/>
        </p:nvSpPr>
        <p:spPr bwMode="auto">
          <a:xfrm>
            <a:off x="2771980" y="4419011"/>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8" name="Text Box 28">
            <a:extLst>
              <a:ext uri="{FF2B5EF4-FFF2-40B4-BE49-F238E27FC236}">
                <a16:creationId xmlns:a16="http://schemas.microsoft.com/office/drawing/2014/main" id="{74387739-F4E9-4EF6-72EB-0AFCC7874DA4}"/>
              </a:ext>
            </a:extLst>
          </p:cNvPr>
          <p:cNvSpPr txBox="1">
            <a:spLocks noChangeArrowheads="1"/>
          </p:cNvSpPr>
          <p:nvPr/>
        </p:nvSpPr>
        <p:spPr bwMode="auto">
          <a:xfrm>
            <a:off x="3851992" y="4419011"/>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9" name="Text Box 29">
            <a:extLst>
              <a:ext uri="{FF2B5EF4-FFF2-40B4-BE49-F238E27FC236}">
                <a16:creationId xmlns:a16="http://schemas.microsoft.com/office/drawing/2014/main" id="{DB09F05A-3C42-AEDF-F68D-BA7D1AD8B120}"/>
              </a:ext>
            </a:extLst>
          </p:cNvPr>
          <p:cNvSpPr txBox="1">
            <a:spLocks noChangeArrowheads="1"/>
          </p:cNvSpPr>
          <p:nvPr/>
        </p:nvSpPr>
        <p:spPr bwMode="auto">
          <a:xfrm>
            <a:off x="4932003" y="4419011"/>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cxnSp>
        <p:nvCxnSpPr>
          <p:cNvPr id="20" name="直線矢印コネクタ 19">
            <a:extLst>
              <a:ext uri="{FF2B5EF4-FFF2-40B4-BE49-F238E27FC236}">
                <a16:creationId xmlns:a16="http://schemas.microsoft.com/office/drawing/2014/main" id="{317D312D-5F9F-F047-46BE-3C03A0A623E6}"/>
              </a:ext>
            </a:extLst>
          </p:cNvPr>
          <p:cNvCxnSpPr/>
          <p:nvPr/>
        </p:nvCxnSpPr>
        <p:spPr bwMode="auto">
          <a:xfrm flipH="1">
            <a:off x="5022005" y="4779015"/>
            <a:ext cx="1260014" cy="900010"/>
          </a:xfrm>
          <a:prstGeom prst="straightConnector1">
            <a:avLst/>
          </a:prstGeom>
          <a:noFill/>
          <a:ln w="9525" cap="flat" cmpd="sng" algn="ctr">
            <a:solidFill>
              <a:schemeClr val="tx1"/>
            </a:solidFill>
            <a:prstDash val="solid"/>
            <a:round/>
            <a:headEnd type="none" w="med" len="med"/>
            <a:tailEnd type="triangle"/>
          </a:ln>
          <a:effectLst/>
        </p:spPr>
      </p:cxnSp>
      <p:cxnSp>
        <p:nvCxnSpPr>
          <p:cNvPr id="21" name="直線矢印コネクタ 20">
            <a:extLst>
              <a:ext uri="{FF2B5EF4-FFF2-40B4-BE49-F238E27FC236}">
                <a16:creationId xmlns:a16="http://schemas.microsoft.com/office/drawing/2014/main" id="{330DAECC-38B1-9FA1-A801-F685D6C0F321}"/>
              </a:ext>
            </a:extLst>
          </p:cNvPr>
          <p:cNvCxnSpPr>
            <a:cxnSpLocks/>
          </p:cNvCxnSpPr>
          <p:nvPr/>
        </p:nvCxnSpPr>
        <p:spPr bwMode="auto">
          <a:xfrm>
            <a:off x="2051972" y="4779015"/>
            <a:ext cx="1890021" cy="900010"/>
          </a:xfrm>
          <a:prstGeom prst="straightConnector1">
            <a:avLst/>
          </a:prstGeom>
          <a:noFill/>
          <a:ln w="9525" cap="flat" cmpd="sng" algn="ctr">
            <a:solidFill>
              <a:schemeClr val="tx1"/>
            </a:solidFill>
            <a:prstDash val="solid"/>
            <a:round/>
            <a:headEnd type="none" w="med" len="med"/>
            <a:tailEnd type="triangle"/>
          </a:ln>
          <a:effectLst/>
        </p:spPr>
      </p:cxnSp>
      <p:sp>
        <p:nvSpPr>
          <p:cNvPr id="22" name="Text Box 30">
            <a:extLst>
              <a:ext uri="{FF2B5EF4-FFF2-40B4-BE49-F238E27FC236}">
                <a16:creationId xmlns:a16="http://schemas.microsoft.com/office/drawing/2014/main" id="{3973A7CD-0689-5948-D10C-88C485021B0C}"/>
              </a:ext>
            </a:extLst>
          </p:cNvPr>
          <p:cNvSpPr txBox="1">
            <a:spLocks noChangeArrowheads="1"/>
          </p:cNvSpPr>
          <p:nvPr/>
        </p:nvSpPr>
        <p:spPr bwMode="auto">
          <a:xfrm>
            <a:off x="4662001" y="5679025"/>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imm</a:t>
            </a:r>
            <a:r>
              <a:rPr lang="en-US" altLang="ja-JP" dirty="0">
                <a:latin typeface="+mn-lt"/>
              </a:rPr>
              <a:t>[4:0]</a:t>
            </a:r>
          </a:p>
        </p:txBody>
      </p:sp>
      <p:sp>
        <p:nvSpPr>
          <p:cNvPr id="23" name="Text Box 27">
            <a:extLst>
              <a:ext uri="{FF2B5EF4-FFF2-40B4-BE49-F238E27FC236}">
                <a16:creationId xmlns:a16="http://schemas.microsoft.com/office/drawing/2014/main" id="{454B3B47-BC32-9316-DE4A-6172605BC47E}"/>
              </a:ext>
            </a:extLst>
          </p:cNvPr>
          <p:cNvSpPr txBox="1">
            <a:spLocks noChangeArrowheads="1"/>
          </p:cNvSpPr>
          <p:nvPr/>
        </p:nvSpPr>
        <p:spPr bwMode="auto">
          <a:xfrm>
            <a:off x="2951982" y="5679025"/>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Tree>
    <p:extLst>
      <p:ext uri="{BB962C8B-B14F-4D97-AF65-F5344CB8AC3E}">
        <p14:creationId xmlns:p14="http://schemas.microsoft.com/office/powerpoint/2010/main" val="146280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6C3D9B-5970-34E6-5782-0B025AF76A64}"/>
              </a:ext>
            </a:extLst>
          </p:cNvPr>
          <p:cNvSpPr>
            <a:spLocks noGrp="1"/>
          </p:cNvSpPr>
          <p:nvPr>
            <p:ph type="title"/>
          </p:nvPr>
        </p:nvSpPr>
        <p:spPr/>
        <p:txBody>
          <a:bodyPr/>
          <a:lstStyle/>
          <a:p>
            <a:r>
              <a:rPr kumimoji="1" lang="ja-JP" altLang="en-US" dirty="0"/>
              <a:t>まとめ：一番下から積み上げて一番上までいけた</a:t>
            </a:r>
            <a:br>
              <a:rPr kumimoji="1" lang="en-US" altLang="ja-JP" dirty="0"/>
            </a:br>
            <a:r>
              <a:rPr kumimoji="1" lang="ja-JP" altLang="en-US" sz="1800" dirty="0"/>
              <a:t>一番下がすげ変わっても，上は同様に作れる</a:t>
            </a:r>
            <a:endParaRPr kumimoji="1" lang="en-US" sz="1800" dirty="0"/>
          </a:p>
        </p:txBody>
      </p:sp>
      <p:sp>
        <p:nvSpPr>
          <p:cNvPr id="4" name="角丸四角形 3">
            <a:extLst>
              <a:ext uri="{FF2B5EF4-FFF2-40B4-BE49-F238E27FC236}">
                <a16:creationId xmlns:a16="http://schemas.microsoft.com/office/drawing/2014/main" id="{CBE6FE98-C297-E057-1B7A-C7F1715E0C3F}"/>
              </a:ext>
            </a:extLst>
          </p:cNvPr>
          <p:cNvSpPr/>
          <p:nvPr/>
        </p:nvSpPr>
        <p:spPr bwMode="auto">
          <a:xfrm>
            <a:off x="2051648" y="2438990"/>
            <a:ext cx="5220058" cy="99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bg1"/>
                </a:solidFill>
              </a:rPr>
              <a:t>システム・ソフトウェア</a:t>
            </a:r>
            <a:endParaRPr kumimoji="1" lang="en-US" altLang="ja-JP" sz="1600" b="1" dirty="0">
              <a:solidFill>
                <a:schemeClr val="bg1"/>
              </a:solidFill>
            </a:endParaRPr>
          </a:p>
          <a:p>
            <a:pPr algn="ctr"/>
            <a:r>
              <a:rPr kumimoji="1" lang="en-US" altLang="ja-JP" sz="1600" b="1" dirty="0">
                <a:solidFill>
                  <a:schemeClr val="bg1"/>
                </a:solidFill>
              </a:rPr>
              <a:t>OS / </a:t>
            </a:r>
            <a:r>
              <a:rPr kumimoji="1" lang="ja-JP" altLang="en-US" sz="1600" b="1" dirty="0">
                <a:solidFill>
                  <a:schemeClr val="bg1"/>
                </a:solidFill>
              </a:rPr>
              <a:t>コンパイラ </a:t>
            </a:r>
            <a:r>
              <a:rPr kumimoji="1" lang="en-US" altLang="ja-JP" sz="1600" b="1" dirty="0">
                <a:solidFill>
                  <a:schemeClr val="bg1"/>
                </a:solidFill>
              </a:rPr>
              <a:t>/ </a:t>
            </a:r>
            <a:r>
              <a:rPr kumimoji="1" lang="ja-JP" altLang="en-US" sz="1600" b="1" dirty="0">
                <a:solidFill>
                  <a:schemeClr val="bg1"/>
                </a:solidFill>
              </a:rPr>
              <a:t>インタプリタ</a:t>
            </a:r>
          </a:p>
        </p:txBody>
      </p:sp>
      <p:sp>
        <p:nvSpPr>
          <p:cNvPr id="5" name="角丸四角形 4">
            <a:extLst>
              <a:ext uri="{FF2B5EF4-FFF2-40B4-BE49-F238E27FC236}">
                <a16:creationId xmlns:a16="http://schemas.microsoft.com/office/drawing/2014/main" id="{A0E66338-818E-3CB7-53E7-E05AF59F569B}"/>
              </a:ext>
            </a:extLst>
          </p:cNvPr>
          <p:cNvSpPr/>
          <p:nvPr/>
        </p:nvSpPr>
        <p:spPr bwMode="auto">
          <a:xfrm>
            <a:off x="2051972" y="3609002"/>
            <a:ext cx="5220058" cy="990011"/>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chemeClr val="bg1"/>
                </a:solidFill>
              </a:rPr>
              <a:t>（狭義の）コンピュータ</a:t>
            </a:r>
            <a:r>
              <a:rPr kumimoji="1" lang="ja-JP" altLang="en-US" sz="2000" b="1" dirty="0">
                <a:solidFill>
                  <a:schemeClr val="bg1"/>
                </a:solidFill>
              </a:rPr>
              <a:t>・アーキテクチャ</a:t>
            </a:r>
          </a:p>
        </p:txBody>
      </p:sp>
      <p:sp>
        <p:nvSpPr>
          <p:cNvPr id="6" name="角丸四角形 5">
            <a:extLst>
              <a:ext uri="{FF2B5EF4-FFF2-40B4-BE49-F238E27FC236}">
                <a16:creationId xmlns:a16="http://schemas.microsoft.com/office/drawing/2014/main" id="{6A262420-D2BF-6D72-B0BE-2D3E87357796}"/>
              </a:ext>
            </a:extLst>
          </p:cNvPr>
          <p:cNvSpPr/>
          <p:nvPr/>
        </p:nvSpPr>
        <p:spPr bwMode="auto">
          <a:xfrm>
            <a:off x="2051972" y="1268976"/>
            <a:ext cx="5220058" cy="990011"/>
          </a:xfrm>
          <a:prstGeom prst="roundRect">
            <a:avLst/>
          </a:prstGeom>
          <a:solidFill>
            <a:schemeClr val="accent5"/>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chemeClr val="bg1"/>
                </a:solidFill>
              </a:rPr>
              <a:t>アプリケーション・ソフトウェア</a:t>
            </a:r>
            <a:endParaRPr kumimoji="1" lang="en-US" altLang="ja-JP" sz="1600" dirty="0">
              <a:solidFill>
                <a:schemeClr val="bg1"/>
              </a:solidFill>
            </a:endParaRPr>
          </a:p>
          <a:p>
            <a:pPr algn="ctr"/>
            <a:r>
              <a:rPr lang="ja-JP" altLang="en-US" sz="1600" dirty="0">
                <a:solidFill>
                  <a:schemeClr val="bg1"/>
                </a:solidFill>
              </a:rPr>
              <a:t>画像処理 </a:t>
            </a:r>
            <a:r>
              <a:rPr lang="en-US" altLang="ja-JP" sz="1600" dirty="0">
                <a:solidFill>
                  <a:schemeClr val="bg1"/>
                </a:solidFill>
              </a:rPr>
              <a:t>/ </a:t>
            </a:r>
            <a:r>
              <a:rPr lang="ja-JP" altLang="en-US" sz="1600" dirty="0">
                <a:solidFill>
                  <a:schemeClr val="bg1"/>
                </a:solidFill>
              </a:rPr>
              <a:t>音声認識 </a:t>
            </a:r>
            <a:r>
              <a:rPr lang="en-US" altLang="ja-JP" sz="1600" dirty="0">
                <a:solidFill>
                  <a:schemeClr val="bg1"/>
                </a:solidFill>
              </a:rPr>
              <a:t>/ </a:t>
            </a:r>
            <a:r>
              <a:rPr lang="ja-JP" altLang="en-US" sz="1600" dirty="0">
                <a:solidFill>
                  <a:schemeClr val="bg1"/>
                </a:solidFill>
              </a:rPr>
              <a:t>言語処理 </a:t>
            </a:r>
            <a:r>
              <a:rPr lang="en-US" altLang="ja-JP" sz="1600" dirty="0">
                <a:solidFill>
                  <a:schemeClr val="bg1"/>
                </a:solidFill>
              </a:rPr>
              <a:t>/ </a:t>
            </a:r>
            <a:r>
              <a:rPr lang="ja-JP" altLang="en-US" sz="1600" dirty="0">
                <a:solidFill>
                  <a:schemeClr val="bg1"/>
                </a:solidFill>
              </a:rPr>
              <a:t>機械制御 </a:t>
            </a:r>
            <a:endParaRPr lang="en-US" altLang="ja-JP" sz="1600" dirty="0">
              <a:solidFill>
                <a:schemeClr val="bg1"/>
              </a:solidFill>
            </a:endParaRPr>
          </a:p>
          <a:p>
            <a:pPr algn="ctr"/>
            <a:r>
              <a:rPr lang="ja-JP" altLang="en-US" sz="1600" dirty="0">
                <a:solidFill>
                  <a:schemeClr val="bg1"/>
                </a:solidFill>
              </a:rPr>
              <a:t>機械学習 </a:t>
            </a:r>
            <a:r>
              <a:rPr lang="en-US" altLang="ja-JP" sz="1600" dirty="0">
                <a:solidFill>
                  <a:schemeClr val="bg1"/>
                </a:solidFill>
              </a:rPr>
              <a:t>/ AI / WEB </a:t>
            </a:r>
            <a:r>
              <a:rPr lang="ja-JP" altLang="en-US" sz="1600" dirty="0">
                <a:solidFill>
                  <a:schemeClr val="bg1"/>
                </a:solidFill>
              </a:rPr>
              <a:t>サービス </a:t>
            </a:r>
            <a:r>
              <a:rPr lang="en-US" altLang="ja-JP" sz="1600" dirty="0">
                <a:solidFill>
                  <a:schemeClr val="bg1"/>
                </a:solidFill>
              </a:rPr>
              <a:t>/ </a:t>
            </a:r>
            <a:r>
              <a:rPr lang="ja-JP" altLang="en-US" sz="1600" dirty="0">
                <a:solidFill>
                  <a:schemeClr val="bg1"/>
                </a:solidFill>
              </a:rPr>
              <a:t>暗号　</a:t>
            </a:r>
            <a:r>
              <a:rPr lang="en-US" altLang="ja-JP" sz="1600" dirty="0">
                <a:solidFill>
                  <a:schemeClr val="bg1"/>
                </a:solidFill>
              </a:rPr>
              <a:t>…</a:t>
            </a:r>
            <a:endParaRPr kumimoji="1" lang="en-US" altLang="ja-JP" sz="1600" dirty="0">
              <a:solidFill>
                <a:schemeClr val="bg1"/>
              </a:solidFill>
            </a:endParaRPr>
          </a:p>
        </p:txBody>
      </p:sp>
      <p:sp>
        <p:nvSpPr>
          <p:cNvPr id="7" name="角丸四角形 6">
            <a:extLst>
              <a:ext uri="{FF2B5EF4-FFF2-40B4-BE49-F238E27FC236}">
                <a16:creationId xmlns:a16="http://schemas.microsoft.com/office/drawing/2014/main" id="{70258B8C-4338-41DB-390C-958B3A3FC595}"/>
              </a:ext>
            </a:extLst>
          </p:cNvPr>
          <p:cNvSpPr/>
          <p:nvPr/>
        </p:nvSpPr>
        <p:spPr bwMode="auto">
          <a:xfrm>
            <a:off x="2051972" y="4779015"/>
            <a:ext cx="5220058" cy="90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bg1"/>
                </a:solidFill>
              </a:rPr>
              <a:t>論理回路</a:t>
            </a:r>
          </a:p>
        </p:txBody>
      </p:sp>
      <p:sp>
        <p:nvSpPr>
          <p:cNvPr id="8" name="角丸四角形 7">
            <a:extLst>
              <a:ext uri="{FF2B5EF4-FFF2-40B4-BE49-F238E27FC236}">
                <a16:creationId xmlns:a16="http://schemas.microsoft.com/office/drawing/2014/main" id="{B7D55A94-3119-9A7A-2BC7-94B9A9642658}"/>
              </a:ext>
            </a:extLst>
          </p:cNvPr>
          <p:cNvSpPr/>
          <p:nvPr/>
        </p:nvSpPr>
        <p:spPr bwMode="auto">
          <a:xfrm>
            <a:off x="2051972" y="5859027"/>
            <a:ext cx="5220058" cy="900010"/>
          </a:xfrm>
          <a:prstGeom prst="roundRect">
            <a:avLst/>
          </a:prstGeom>
          <a:solidFill>
            <a:schemeClr val="accent4"/>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solidFill>
                  <a:schemeClr val="bg1"/>
                </a:solidFill>
              </a:rPr>
              <a:t>CMOS/</a:t>
            </a:r>
            <a:r>
              <a:rPr kumimoji="1" lang="ja-JP" altLang="en-US" dirty="0">
                <a:solidFill>
                  <a:schemeClr val="bg1"/>
                </a:solidFill>
              </a:rPr>
              <a:t>リレー</a:t>
            </a:r>
            <a:r>
              <a:rPr kumimoji="1" lang="en-US" altLang="ja-JP" dirty="0">
                <a:solidFill>
                  <a:schemeClr val="bg1"/>
                </a:solidFill>
              </a:rPr>
              <a:t>/</a:t>
            </a:r>
            <a:r>
              <a:rPr kumimoji="1" lang="ja-JP" altLang="en-US" dirty="0">
                <a:solidFill>
                  <a:schemeClr val="bg1"/>
                </a:solidFill>
              </a:rPr>
              <a:t>真空管</a:t>
            </a:r>
            <a:r>
              <a:rPr kumimoji="1" lang="en-US" altLang="ja-JP" dirty="0">
                <a:solidFill>
                  <a:schemeClr val="bg1"/>
                </a:solidFill>
              </a:rPr>
              <a:t>/</a:t>
            </a:r>
            <a:r>
              <a:rPr kumimoji="1" lang="ja-JP" altLang="en-US" dirty="0">
                <a:solidFill>
                  <a:schemeClr val="bg1"/>
                </a:solidFill>
              </a:rPr>
              <a:t>レッドストーン </a:t>
            </a:r>
            <a:r>
              <a:rPr kumimoji="1" lang="en-US" altLang="ja-JP" dirty="0">
                <a:solidFill>
                  <a:schemeClr val="bg1"/>
                </a:solidFill>
              </a:rPr>
              <a:t>etc...</a:t>
            </a:r>
            <a:endParaRPr kumimoji="1" lang="ja-JP" altLang="en-US" dirty="0">
              <a:solidFill>
                <a:schemeClr val="bg1"/>
              </a:solidFill>
            </a:endParaRPr>
          </a:p>
        </p:txBody>
      </p:sp>
      <p:cxnSp>
        <p:nvCxnSpPr>
          <p:cNvPr id="10" name="直線コネクタ 9">
            <a:extLst>
              <a:ext uri="{FF2B5EF4-FFF2-40B4-BE49-F238E27FC236}">
                <a16:creationId xmlns:a16="http://schemas.microsoft.com/office/drawing/2014/main" id="{0342EED4-0B72-814D-2308-B15092CDB1B5}"/>
              </a:ext>
            </a:extLst>
          </p:cNvPr>
          <p:cNvCxnSpPr/>
          <p:nvPr/>
        </p:nvCxnSpPr>
        <p:spPr bwMode="auto">
          <a:xfrm>
            <a:off x="1691968" y="5769026"/>
            <a:ext cx="6030067" cy="0"/>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7899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D02C9-F3B0-33E6-BAC5-EB8AABC2FAB6}"/>
              </a:ext>
            </a:extLst>
          </p:cNvPr>
          <p:cNvSpPr>
            <a:spLocks noGrp="1"/>
          </p:cNvSpPr>
          <p:nvPr>
            <p:ph type="title"/>
          </p:nvPr>
        </p:nvSpPr>
        <p:spPr/>
        <p:txBody>
          <a:bodyPr/>
          <a:lstStyle/>
          <a:p>
            <a:r>
              <a:rPr kumimoji="1" lang="ja-JP" altLang="en-US" dirty="0"/>
              <a:t>リレーや真空管と比較した </a:t>
            </a:r>
            <a:r>
              <a:rPr kumimoji="1" lang="en-US" altLang="ja-JP" dirty="0"/>
              <a:t>CMOS </a:t>
            </a:r>
            <a:r>
              <a:rPr kumimoji="1" lang="ja-JP" altLang="en-US" dirty="0"/>
              <a:t>の利点</a:t>
            </a:r>
            <a:endParaRPr kumimoji="1" lang="en-US" dirty="0"/>
          </a:p>
        </p:txBody>
      </p:sp>
      <p:sp>
        <p:nvSpPr>
          <p:cNvPr id="3" name="コンテンツ プレースホルダー 2">
            <a:extLst>
              <a:ext uri="{FF2B5EF4-FFF2-40B4-BE49-F238E27FC236}">
                <a16:creationId xmlns:a16="http://schemas.microsoft.com/office/drawing/2014/main" id="{301380EF-78A2-28F0-E3C7-2F0C4819691D}"/>
              </a:ext>
            </a:extLst>
          </p:cNvPr>
          <p:cNvSpPr>
            <a:spLocks noGrp="1"/>
          </p:cNvSpPr>
          <p:nvPr>
            <p:ph sz="quarter" idx="10"/>
          </p:nvPr>
        </p:nvSpPr>
        <p:spPr/>
        <p:txBody>
          <a:bodyPr/>
          <a:lstStyle/>
          <a:p>
            <a:r>
              <a:rPr kumimoji="1" lang="ja-JP" altLang="en-US" dirty="0"/>
              <a:t>超小さい：</a:t>
            </a:r>
            <a:r>
              <a:rPr kumimoji="1" lang="en-US" altLang="ja-JP" dirty="0"/>
              <a:t>CMOS </a:t>
            </a:r>
            <a:r>
              <a:rPr kumimoji="1" lang="ja-JP" altLang="en-US" dirty="0"/>
              <a:t>はナノメータ単位ぐらいの大きさで作れる</a:t>
            </a:r>
            <a:endParaRPr kumimoji="1" lang="en-US" altLang="ja-JP" dirty="0"/>
          </a:p>
          <a:p>
            <a:pPr lvl="1"/>
            <a:r>
              <a:rPr kumimoji="1" lang="ja-JP" altLang="en-US" dirty="0"/>
              <a:t>リレーや真空管は頑張っても数 </a:t>
            </a:r>
            <a:r>
              <a:rPr kumimoji="1" lang="en-US" altLang="ja-JP" dirty="0"/>
              <a:t>cm </a:t>
            </a:r>
            <a:r>
              <a:rPr kumimoji="1" lang="ja-JP" altLang="en-US" dirty="0"/>
              <a:t>ぐらい</a:t>
            </a:r>
            <a:endParaRPr kumimoji="1" lang="en-US" altLang="ja-JP" dirty="0"/>
          </a:p>
          <a:p>
            <a:r>
              <a:rPr kumimoji="1" lang="ja-JP" altLang="en-US" dirty="0"/>
              <a:t>超速い：</a:t>
            </a:r>
            <a:r>
              <a:rPr kumimoji="1" lang="en-US" altLang="ja-JP" dirty="0"/>
              <a:t>CMOS </a:t>
            </a:r>
            <a:r>
              <a:rPr kumimoji="1" lang="ja-JP" altLang="en-US" dirty="0"/>
              <a:t>はナノ秒以下で </a:t>
            </a:r>
            <a:r>
              <a:rPr kumimoji="1" lang="en-US" altLang="ja-JP" dirty="0"/>
              <a:t>ON/OFF </a:t>
            </a:r>
            <a:r>
              <a:rPr kumimoji="1" lang="ja-JP" altLang="en-US" dirty="0"/>
              <a:t>できる</a:t>
            </a:r>
            <a:endParaRPr kumimoji="1" lang="en-US" altLang="ja-JP" dirty="0"/>
          </a:p>
          <a:p>
            <a:pPr lvl="1"/>
            <a:r>
              <a:rPr kumimoji="1" lang="ja-JP" altLang="en-US" dirty="0"/>
              <a:t>リレーは物理的に動くので，ミリ秒ぐらいはかかる</a:t>
            </a:r>
            <a:endParaRPr kumimoji="1" lang="en-US" altLang="ja-JP" dirty="0"/>
          </a:p>
          <a:p>
            <a:pPr lvl="1"/>
            <a:r>
              <a:rPr kumimoji="1" lang="ja-JP" altLang="en-US" dirty="0"/>
              <a:t>リレーよりマシだが電子の移動距離が長いので遅い</a:t>
            </a:r>
            <a:endParaRPr kumimoji="1" lang="en-US" altLang="ja-JP" dirty="0"/>
          </a:p>
          <a:p>
            <a:r>
              <a:rPr kumimoji="1" lang="ja-JP" altLang="en-US" dirty="0"/>
              <a:t>超省電力</a:t>
            </a:r>
            <a:endParaRPr kumimoji="1" lang="en-US" altLang="ja-JP" dirty="0"/>
          </a:p>
          <a:p>
            <a:pPr lvl="1"/>
            <a:r>
              <a:rPr kumimoji="1" lang="ja-JP" altLang="en-US" dirty="0"/>
              <a:t>リレーは物理的に動くので結構電気を食う</a:t>
            </a:r>
            <a:endParaRPr kumimoji="1" lang="en-US" altLang="ja-JP" dirty="0"/>
          </a:p>
          <a:p>
            <a:pPr lvl="1"/>
            <a:r>
              <a:rPr kumimoji="1" lang="ja-JP" altLang="en-US" dirty="0"/>
              <a:t>真空管は常に暖め続けるのでめっちゃ電気を食う</a:t>
            </a:r>
            <a:endParaRPr kumimoji="1" lang="en-US" altLang="ja-JP" dirty="0"/>
          </a:p>
          <a:p>
            <a:r>
              <a:rPr kumimoji="1" lang="ja-JP" altLang="en-US" dirty="0"/>
              <a:t>壊れない：</a:t>
            </a:r>
            <a:endParaRPr kumimoji="1" lang="en-US" altLang="ja-JP" dirty="0"/>
          </a:p>
          <a:p>
            <a:pPr lvl="1"/>
            <a:r>
              <a:rPr kumimoji="1" lang="ja-JP" altLang="en-US" dirty="0"/>
              <a:t>リレーは物理的に動くので，かなり壊れる</a:t>
            </a:r>
            <a:endParaRPr kumimoji="1" lang="en-US" altLang="ja-JP" dirty="0"/>
          </a:p>
          <a:p>
            <a:pPr lvl="1"/>
            <a:r>
              <a:rPr kumimoji="1" lang="ja-JP" altLang="en-US" dirty="0"/>
              <a:t>真空管はフィラメントがそのうち焼き切れるし，ガラスが割れる</a:t>
            </a:r>
            <a:endParaRPr kumimoji="1" lang="en-US" dirty="0"/>
          </a:p>
        </p:txBody>
      </p:sp>
    </p:spTree>
    <p:extLst>
      <p:ext uri="{BB962C8B-B14F-4D97-AF65-F5344CB8AC3E}">
        <p14:creationId xmlns:p14="http://schemas.microsoft.com/office/powerpoint/2010/main" val="3933438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論理回路の実現方法</a:t>
            </a:r>
            <a:endParaRPr lang="en-US" altLang="ja-JP" dirty="0"/>
          </a:p>
          <a:p>
            <a:pPr lvl="1"/>
            <a:r>
              <a:rPr lang="ja-JP" altLang="en-US" dirty="0"/>
              <a:t>リレー</a:t>
            </a:r>
            <a:endParaRPr lang="en-US" altLang="ja-JP" dirty="0"/>
          </a:p>
          <a:p>
            <a:pPr lvl="1"/>
            <a:r>
              <a:rPr lang="en-US" altLang="ja-JP" dirty="0"/>
              <a:t>CMOS</a:t>
            </a:r>
          </a:p>
          <a:p>
            <a:r>
              <a:rPr lang="ja-JP" altLang="en-US" dirty="0"/>
              <a:t>論理回路の遅延と消費エネルギー</a:t>
            </a:r>
            <a:endParaRPr lang="en-US" altLang="ja-JP" dirty="0"/>
          </a:p>
          <a:p>
            <a:pPr lvl="1"/>
            <a:r>
              <a:rPr lang="en-US" altLang="ja-JP" dirty="0"/>
              <a:t>CMOS </a:t>
            </a:r>
            <a:r>
              <a:rPr lang="ja-JP" altLang="en-US" dirty="0"/>
              <a:t>の場合，充放電にかかる時間とエネルギー</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第１回の講義資料を参考に，１０から０までを下りながら数える以下のループをアセンブリ言語で書け</a:t>
            </a:r>
            <a:endParaRPr kumimoji="1" lang="en-US" altLang="ja-JP" dirty="0"/>
          </a:p>
          <a:p>
            <a:pPr lvl="1"/>
            <a:r>
              <a:rPr kumimoji="1" lang="ja-JP" altLang="en-US" dirty="0"/>
              <a:t>使用する命令セットは第２回の講義資料のものに準じる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要はこういう感じのものを出してほしい</a:t>
            </a:r>
            <a:endParaRPr lang="ja-JP" altLang="en-US" dirty="0"/>
          </a:p>
        </p:txBody>
      </p:sp>
      <p:sp>
        <p:nvSpPr>
          <p:cNvPr id="3" name="正方形/長方形 2"/>
          <p:cNvSpPr/>
          <p:nvPr/>
        </p:nvSpPr>
        <p:spPr bwMode="auto">
          <a:xfrm>
            <a:off x="251952" y="908972"/>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kern="0" dirty="0">
                <a:solidFill>
                  <a:schemeClr val="accent5"/>
                </a:solidFill>
                <a:latin typeface="Consolas" panose="020B0609020204030204" pitchFamily="49" charset="0"/>
              </a:rPr>
              <a:t>1: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0;</a:t>
            </a:r>
            <a:br>
              <a:rPr lang="en-US" altLang="ja-JP" kern="0" dirty="0">
                <a:latin typeface="Consolas" panose="020B0609020204030204" pitchFamily="49" charset="0"/>
              </a:rPr>
            </a:b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0x400: 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r>
              <a:rPr lang="en-US" altLang="ja-JP" kern="0" dirty="0">
                <a:solidFill>
                  <a:schemeClr val="accent5"/>
                </a:solidFill>
                <a:latin typeface="Consolas" panose="020B0609020204030204" pitchFamily="49" charset="0"/>
              </a:rPr>
              <a:t>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レジスタ </a:t>
            </a:r>
            <a:r>
              <a:rPr lang="en-US" altLang="ja-JP" kern="0" dirty="0">
                <a:solidFill>
                  <a:schemeClr val="accent3">
                    <a:lumMod val="75000"/>
                  </a:schemeClr>
                </a:solidFill>
                <a:latin typeface="Consolas" panose="020B0609020204030204" pitchFamily="49" charset="0"/>
              </a:rPr>
              <a:t>A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5"/>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0x404: li 0x0f4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0x0f4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の番地</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0x408</a:t>
            </a:r>
            <a:r>
              <a:rPr lang="en-US" altLang="ja-JP" kern="0">
                <a:solidFill>
                  <a:schemeClr val="tx1">
                    <a:lumMod val="85000"/>
                    <a:lumOff val="15000"/>
                  </a:schemeClr>
                </a:solidFill>
                <a:latin typeface="Consolas" panose="020B0609020204030204" pitchFamily="49" charset="0"/>
              </a:rPr>
              <a:t>: 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(B) </a:t>
            </a:r>
            <a:r>
              <a:rPr lang="ja-JP" altLang="en-US" kern="0" dirty="0">
                <a:solidFill>
                  <a:schemeClr val="accent3">
                    <a:lumMod val="75000"/>
                  </a:schemeClr>
                </a:solidFill>
                <a:latin typeface="Consolas" panose="020B0609020204030204" pitchFamily="49" charset="0"/>
              </a:rPr>
              <a:t>にかきこむ（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を更新）</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5"/>
                </a:solidFill>
                <a:latin typeface="Consolas" panose="020B0609020204030204" pitchFamily="49" charset="0"/>
              </a:rPr>
              <a:t>2: LABEL:</a:t>
            </a:r>
            <a:br>
              <a:rPr lang="en-US" altLang="ja-JP" kern="0" dirty="0">
                <a:solidFill>
                  <a:schemeClr val="accent5"/>
                </a:solidFill>
                <a:latin typeface="Consolas" panose="020B0609020204030204" pitchFamily="49" charset="0"/>
              </a:rPr>
            </a:br>
            <a:r>
              <a:rPr lang="en-US" altLang="ja-JP" kern="0" dirty="0">
                <a:solidFill>
                  <a:schemeClr val="accent5"/>
                </a:solidFill>
                <a:latin typeface="Consolas" panose="020B0609020204030204" pitchFamily="49" charset="0"/>
              </a:rPr>
              <a:t>3: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+ 1;</a:t>
            </a:r>
            <a:br>
              <a:rPr lang="en-US" altLang="ja-JP" kern="0" dirty="0">
                <a:latin typeface="Consolas" panose="020B0609020204030204" pitchFamily="49" charset="0"/>
              </a:rPr>
            </a:b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0x40C: li 0x0f4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0x0f4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の番地</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0x410</a:t>
            </a:r>
            <a:r>
              <a:rPr lang="en-US" altLang="ja-JP" kern="0">
                <a:solidFill>
                  <a:schemeClr val="tx1">
                    <a:lumMod val="85000"/>
                    <a:lumOff val="15000"/>
                  </a:schemeClr>
                </a:solidFill>
                <a:latin typeface="Consolas" panose="020B0609020204030204" pitchFamily="49" charset="0"/>
              </a:rPr>
              <a:t>: ld </a:t>
            </a:r>
            <a:r>
              <a:rPr lang="en-US" altLang="ja-JP" kern="0" dirty="0">
                <a:solidFill>
                  <a:schemeClr val="tx1">
                    <a:lumMod val="85000"/>
                    <a:lumOff val="15000"/>
                  </a:schemeClr>
                </a:solidFill>
                <a:latin typeface="Consolas" panose="020B0609020204030204" pitchFamily="49" charset="0"/>
              </a:rPr>
              <a:t>(B)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A </a:t>
            </a:r>
            <a:r>
              <a:rPr lang="ja-JP" altLang="en-US" kern="0" dirty="0">
                <a:solidFill>
                  <a:schemeClr val="accent3">
                    <a:lumMod val="75000"/>
                  </a:schemeClr>
                </a:solidFill>
                <a:latin typeface="Consolas" panose="020B0609020204030204" pitchFamily="49" charset="0"/>
              </a:rPr>
              <a:t>に読み込む（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読み込む）</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0x414: add A,1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1 </a:t>
            </a:r>
            <a:r>
              <a:rPr lang="ja-JP" altLang="en-US" kern="0" dirty="0">
                <a:solidFill>
                  <a:schemeClr val="accent3">
                    <a:lumMod val="75000"/>
                  </a:schemeClr>
                </a:solidFill>
                <a:latin typeface="Consolas" panose="020B0609020204030204" pitchFamily="49" charset="0"/>
              </a:rPr>
              <a:t>を足す</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0x418</a:t>
            </a:r>
            <a:r>
              <a:rPr lang="en-US" altLang="ja-JP" kern="0">
                <a:solidFill>
                  <a:schemeClr val="tx1">
                    <a:lumMod val="85000"/>
                    <a:lumOff val="15000"/>
                  </a:schemeClr>
                </a:solidFill>
                <a:latin typeface="Consolas" panose="020B0609020204030204" pitchFamily="49" charset="0"/>
              </a:rPr>
              <a:t>: 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(B) </a:t>
            </a:r>
            <a:r>
              <a:rPr lang="ja-JP" altLang="en-US" kern="0" dirty="0">
                <a:solidFill>
                  <a:schemeClr val="accent3">
                    <a:lumMod val="75000"/>
                  </a:schemeClr>
                </a:solidFill>
                <a:latin typeface="Consolas" panose="020B0609020204030204" pitchFamily="49" charset="0"/>
              </a:rPr>
              <a:t>にかきこむ（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を更新）</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5"/>
                </a:solidFill>
                <a:latin typeface="Consolas" panose="020B0609020204030204" pitchFamily="49" charset="0"/>
              </a:rPr>
              <a:t>4:     if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&lt; 10) </a:t>
            </a:r>
            <a:br>
              <a:rPr lang="en-US" altLang="ja-JP" kern="0" dirty="0">
                <a:solidFill>
                  <a:schemeClr val="accent5"/>
                </a:solidFill>
                <a:latin typeface="Consolas" panose="020B0609020204030204" pitchFamily="49" charset="0"/>
              </a:rPr>
            </a:br>
            <a:r>
              <a:rPr lang="en-US" altLang="ja-JP" kern="0" dirty="0">
                <a:solidFill>
                  <a:schemeClr val="accent5"/>
                </a:solidFill>
                <a:latin typeface="Consolas" panose="020B0609020204030204" pitchFamily="49" charset="0"/>
              </a:rPr>
              <a:t>5:        </a:t>
            </a:r>
            <a:r>
              <a:rPr lang="en-US" altLang="ja-JP" kern="0" dirty="0" err="1">
                <a:solidFill>
                  <a:schemeClr val="accent5"/>
                </a:solidFill>
                <a:latin typeface="Consolas" panose="020B0609020204030204" pitchFamily="49" charset="0"/>
              </a:rPr>
              <a:t>goto</a:t>
            </a:r>
            <a:r>
              <a:rPr lang="en-US" altLang="ja-JP" kern="0" dirty="0">
                <a:solidFill>
                  <a:schemeClr val="accent5"/>
                </a:solidFill>
                <a:latin typeface="Consolas" panose="020B0609020204030204" pitchFamily="49" charset="0"/>
              </a:rPr>
              <a:t> LABEL;</a:t>
            </a:r>
            <a:endParaRPr lang="ja-JP" altLang="en-US" kern="0" dirty="0">
              <a:solidFill>
                <a:schemeClr val="accent5"/>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0x41c: li 10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10 </a:t>
            </a:r>
            <a:r>
              <a:rPr lang="ja-JP" altLang="en-US" kern="0" dirty="0">
                <a:solidFill>
                  <a:schemeClr val="accent3">
                    <a:lumMod val="75000"/>
                  </a:schemeClr>
                </a:solidFill>
                <a:latin typeface="Consolas" panose="020B0609020204030204" pitchFamily="49" charset="0"/>
              </a:rPr>
              <a:t>を読み込む</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0x420: b A &lt; B, 0x40C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条件がなりたっていたら </a:t>
            </a:r>
            <a:r>
              <a:rPr lang="en-US" altLang="ja-JP" kern="0" dirty="0">
                <a:solidFill>
                  <a:schemeClr val="accent3">
                    <a:lumMod val="75000"/>
                  </a:schemeClr>
                </a:solidFill>
                <a:latin typeface="Consolas" panose="020B0609020204030204" pitchFamily="49" charset="0"/>
              </a:rPr>
              <a:t>LABEL </a:t>
            </a:r>
            <a:r>
              <a:rPr lang="ja-JP" altLang="en-US"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5940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以下の２つを提出：</a:t>
            </a:r>
            <a:endParaRPr kumimoji="1" lang="en-US" altLang="ja-JP" sz="1800" dirty="0"/>
          </a:p>
          <a:p>
            <a:pPr lvl="1"/>
            <a:r>
              <a:rPr kumimoji="1" lang="ja-JP" altLang="en-US" sz="1800" dirty="0"/>
              <a:t>課題の提出は </a:t>
            </a:r>
            <a:r>
              <a:rPr kumimoji="1" lang="en-US" altLang="ja-JP" sz="1800" dirty="0"/>
              <a:t>Moodle </a:t>
            </a:r>
            <a:r>
              <a:rPr kumimoji="1" lang="ja-JP" altLang="en-US" sz="1800" dirty="0"/>
              <a:t>の「課題４」のところからお願いします</a:t>
            </a:r>
            <a:endParaRPr kumimoji="1" lang="en-US" altLang="ja-JP" sz="1800" dirty="0"/>
          </a:p>
          <a:p>
            <a:pPr lvl="1"/>
            <a:r>
              <a:rPr kumimoji="1" lang="ja-JP" altLang="en-US" sz="1800" dirty="0"/>
              <a:t>感想や質問を「感想や質問」のところに投稿してください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提出締め切り</a:t>
            </a:r>
            <a:endParaRPr kumimoji="1" lang="en-US" altLang="ja-JP" sz="1800" dirty="0"/>
          </a:p>
          <a:p>
            <a:pPr lvl="1"/>
            <a:r>
              <a:rPr lang="en-US" altLang="ja-JP" sz="1800" dirty="0"/>
              <a:t>5/21 </a:t>
            </a:r>
            <a:r>
              <a:rPr lang="ja-JP" altLang="en-US" sz="1800" dirty="0"/>
              <a:t>日曜日の </a:t>
            </a:r>
            <a:r>
              <a:rPr lang="en-US" altLang="ja-JP" sz="1800" dirty="0"/>
              <a:t>23:59 </a:t>
            </a:r>
            <a:r>
              <a:rPr lang="ja-JP" altLang="en-US" sz="1800" dirty="0"/>
              <a:t>まで</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45FE3-8256-B516-3DD2-BCC2CEE6F943}"/>
              </a:ext>
            </a:extLst>
          </p:cNvPr>
          <p:cNvSpPr>
            <a:spLocks noGrp="1"/>
          </p:cNvSpPr>
          <p:nvPr>
            <p:ph type="title"/>
          </p:nvPr>
        </p:nvSpPr>
        <p:spPr/>
        <p:txBody>
          <a:bodyPr/>
          <a:lstStyle/>
          <a:p>
            <a:r>
              <a:rPr kumimoji="1" lang="ja-JP" altLang="en-US" dirty="0"/>
              <a:t>付録</a:t>
            </a:r>
            <a:endParaRPr kumimoji="1" lang="en-US" dirty="0"/>
          </a:p>
        </p:txBody>
      </p:sp>
      <p:sp>
        <p:nvSpPr>
          <p:cNvPr id="3" name="コンテンツ プレースホルダー 2">
            <a:extLst>
              <a:ext uri="{FF2B5EF4-FFF2-40B4-BE49-F238E27FC236}">
                <a16:creationId xmlns:a16="http://schemas.microsoft.com/office/drawing/2014/main" id="{F1C4D418-DDCB-AEA8-A3F8-573420D9A6BB}"/>
              </a:ext>
            </a:extLst>
          </p:cNvPr>
          <p:cNvSpPr>
            <a:spLocks noGrp="1"/>
          </p:cNvSpPr>
          <p:nvPr>
            <p:ph sz="quarter" idx="10"/>
          </p:nvPr>
        </p:nvSpPr>
        <p:spPr/>
        <p:txBody>
          <a:bodyPr/>
          <a:lstStyle/>
          <a:p>
            <a:endParaRPr kumimoji="1" lang="en-US"/>
          </a:p>
        </p:txBody>
      </p:sp>
    </p:spTree>
    <p:extLst>
      <p:ext uri="{BB962C8B-B14F-4D97-AF65-F5344CB8AC3E}">
        <p14:creationId xmlns:p14="http://schemas.microsoft.com/office/powerpoint/2010/main" val="1883522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971206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6779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ja-JP" altLang="en-US" dirty="0"/>
              <a:t>オペランドの格納方法</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r>
              <a:rPr lang="en-US" altLang="ja-JP" dirty="0" err="1"/>
              <a:t>imm</a:t>
            </a:r>
            <a:r>
              <a:rPr lang="en-US" altLang="ja-JP" dirty="0"/>
              <a:t> </a:t>
            </a:r>
            <a:r>
              <a:rPr lang="ja-JP" altLang="en-US" dirty="0"/>
              <a:t>は即値</a:t>
            </a:r>
            <a:endParaRPr lang="en-US" altLang="ja-JP" dirty="0"/>
          </a:p>
          <a:p>
            <a:pPr lvl="1"/>
            <a:r>
              <a:rPr lang="en-US" altLang="ja-JP" dirty="0" err="1"/>
              <a:t>imm</a:t>
            </a:r>
            <a:r>
              <a:rPr lang="en-US" altLang="ja-JP" dirty="0"/>
              <a:t>[11:5] </a:t>
            </a:r>
            <a:r>
              <a:rPr lang="ja-JP" altLang="en-US" dirty="0"/>
              <a:t>は </a:t>
            </a:r>
            <a:r>
              <a:rPr lang="en-US" altLang="ja-JP" dirty="0"/>
              <a:t>5bit </a:t>
            </a:r>
            <a:r>
              <a:rPr lang="ja-JP" altLang="en-US" dirty="0"/>
              <a:t>目から </a:t>
            </a:r>
            <a:r>
              <a:rPr lang="en-US" altLang="ja-JP" dirty="0"/>
              <a:t>11bit </a:t>
            </a:r>
            <a:r>
              <a:rPr lang="ja-JP" altLang="en-US" dirty="0"/>
              <a:t>がそこに格納されるということ</a:t>
            </a:r>
            <a:endParaRPr lang="en-US" altLang="ja-JP" dirty="0"/>
          </a:p>
          <a:p>
            <a:pPr lvl="1"/>
            <a:r>
              <a:rPr lang="en-US" altLang="ja-JP" dirty="0"/>
              <a:t>S-type </a:t>
            </a:r>
            <a:r>
              <a:rPr lang="ja-JP" altLang="en-US" dirty="0"/>
              <a:t>では 元の </a:t>
            </a:r>
            <a:r>
              <a:rPr lang="en-US" altLang="ja-JP" dirty="0"/>
              <a:t>32bit </a:t>
            </a:r>
            <a:r>
              <a:rPr lang="ja-JP" altLang="en-US" dirty="0"/>
              <a:t>のうち </a:t>
            </a:r>
            <a:r>
              <a:rPr lang="en-US" altLang="ja-JP" dirty="0"/>
              <a:t>7-11bit </a:t>
            </a:r>
            <a:r>
              <a:rPr lang="ja-JP" altLang="en-US" dirty="0"/>
              <a:t>目と </a:t>
            </a:r>
            <a:r>
              <a:rPr lang="en-US" altLang="ja-JP" dirty="0"/>
              <a:t>25-31bit </a:t>
            </a:r>
            <a:r>
              <a:rPr lang="ja-JP" altLang="en-US" dirty="0"/>
              <a:t>目をを取り出して結合し </a:t>
            </a:r>
            <a:r>
              <a:rPr lang="en-US" altLang="ja-JP" dirty="0" err="1"/>
              <a:t>imm</a:t>
            </a:r>
            <a:r>
              <a:rPr lang="en-US" altLang="ja-JP" dirty="0"/>
              <a:t>[11:0] (12bit) </a:t>
            </a:r>
            <a:r>
              <a:rPr lang="ja-JP" altLang="en-US" dirty="0"/>
              <a:t>の値を作る</a:t>
            </a:r>
            <a:r>
              <a:rPr lang="en-US" altLang="ja-JP" dirty="0"/>
              <a:t> </a:t>
            </a:r>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Tree>
    <p:extLst>
      <p:ext uri="{BB962C8B-B14F-4D97-AF65-F5344CB8AC3E}">
        <p14:creationId xmlns:p14="http://schemas.microsoft.com/office/powerpoint/2010/main" val="180734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8843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3840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41598099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99785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4235604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93E4-A1E8-5F36-16EF-9B2422247963}"/>
              </a:ext>
            </a:extLst>
          </p:cNvPr>
          <p:cNvSpPr>
            <a:spLocks noGrp="1"/>
          </p:cNvSpPr>
          <p:nvPr>
            <p:ph type="title"/>
          </p:nvPr>
        </p:nvSpPr>
        <p:spPr/>
        <p:txBody>
          <a:bodyPr/>
          <a:lstStyle/>
          <a:p>
            <a:endParaRPr kumimoji="1" lang="en-US"/>
          </a:p>
        </p:txBody>
      </p:sp>
      <p:sp>
        <p:nvSpPr>
          <p:cNvPr id="3" name="コンテンツ プレースホルダー 2">
            <a:extLst>
              <a:ext uri="{FF2B5EF4-FFF2-40B4-BE49-F238E27FC236}">
                <a16:creationId xmlns:a16="http://schemas.microsoft.com/office/drawing/2014/main" id="{349DA31E-565D-4E63-1342-8AAF9E047E0D}"/>
              </a:ext>
            </a:extLst>
          </p:cNvPr>
          <p:cNvSpPr>
            <a:spLocks noGrp="1"/>
          </p:cNvSpPr>
          <p:nvPr>
            <p:ph sz="quarter" idx="10"/>
          </p:nvPr>
        </p:nvSpPr>
        <p:spPr/>
        <p:txBody>
          <a:bodyPr/>
          <a:lstStyle/>
          <a:p>
            <a:endParaRPr kumimoji="1" lang="en-US" dirty="0"/>
          </a:p>
        </p:txBody>
      </p:sp>
      <p:pic>
        <p:nvPicPr>
          <p:cNvPr id="4" name="Picture 83" descr="NAND">
            <a:extLst>
              <a:ext uri="{FF2B5EF4-FFF2-40B4-BE49-F238E27FC236}">
                <a16:creationId xmlns:a16="http://schemas.microsoft.com/office/drawing/2014/main" id="{BB575B8A-EE34-C49B-7F26-A9EF6E6E3300}"/>
              </a:ext>
            </a:extLst>
          </p:cNvPr>
          <p:cNvPicPr>
            <a:picLocks noChangeAspect="1" noChangeArrowheads="1"/>
          </p:cNvPicPr>
          <p:nvPr/>
        </p:nvPicPr>
        <p:blipFill>
          <a:blip r:embed="rId2" cstate="print"/>
          <a:srcRect/>
          <a:stretch>
            <a:fillRect/>
          </a:stretch>
        </p:blipFill>
        <p:spPr bwMode="auto">
          <a:xfrm>
            <a:off x="2681288" y="2349500"/>
            <a:ext cx="1079500" cy="720725"/>
          </a:xfrm>
          <a:prstGeom prst="rect">
            <a:avLst/>
          </a:prstGeom>
          <a:noFill/>
        </p:spPr>
      </p:pic>
      <p:pic>
        <p:nvPicPr>
          <p:cNvPr id="5" name="Picture 84" descr="NOR">
            <a:extLst>
              <a:ext uri="{FF2B5EF4-FFF2-40B4-BE49-F238E27FC236}">
                <a16:creationId xmlns:a16="http://schemas.microsoft.com/office/drawing/2014/main" id="{A17B7CF6-A979-6A14-66B3-B26FE99ED46C}"/>
              </a:ext>
            </a:extLst>
          </p:cNvPr>
          <p:cNvPicPr>
            <a:picLocks noChangeAspect="1" noChangeArrowheads="1"/>
          </p:cNvPicPr>
          <p:nvPr/>
        </p:nvPicPr>
        <p:blipFill>
          <a:blip r:embed="rId3" cstate="print"/>
          <a:srcRect/>
          <a:stretch>
            <a:fillRect/>
          </a:stretch>
        </p:blipFill>
        <p:spPr bwMode="auto">
          <a:xfrm>
            <a:off x="4841875" y="2349500"/>
            <a:ext cx="1079500" cy="717550"/>
          </a:xfrm>
          <a:prstGeom prst="rect">
            <a:avLst/>
          </a:prstGeom>
          <a:noFill/>
        </p:spPr>
      </p:pic>
      <p:pic>
        <p:nvPicPr>
          <p:cNvPr id="6" name="Picture 85" descr="BUF">
            <a:extLst>
              <a:ext uri="{FF2B5EF4-FFF2-40B4-BE49-F238E27FC236}">
                <a16:creationId xmlns:a16="http://schemas.microsoft.com/office/drawing/2014/main" id="{4A368AE4-E7F9-AACD-33FC-4ECAA039F1A9}"/>
              </a:ext>
            </a:extLst>
          </p:cNvPr>
          <p:cNvPicPr>
            <a:picLocks noChangeAspect="1" noChangeArrowheads="1"/>
          </p:cNvPicPr>
          <p:nvPr/>
        </p:nvPicPr>
        <p:blipFill>
          <a:blip r:embed="rId4" cstate="print"/>
          <a:srcRect/>
          <a:stretch>
            <a:fillRect/>
          </a:stretch>
        </p:blipFill>
        <p:spPr bwMode="auto">
          <a:xfrm>
            <a:off x="7092950" y="2349500"/>
            <a:ext cx="717550" cy="720725"/>
          </a:xfrm>
          <a:prstGeom prst="rect">
            <a:avLst/>
          </a:prstGeom>
          <a:noFill/>
        </p:spPr>
      </p:pic>
    </p:spTree>
    <p:extLst>
      <p:ext uri="{BB962C8B-B14F-4D97-AF65-F5344CB8AC3E}">
        <p14:creationId xmlns:p14="http://schemas.microsoft.com/office/powerpoint/2010/main" val="657398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5902</Words>
  <Application>Microsoft Office PowerPoint</Application>
  <PresentationFormat>画面に合わせる (4:3)</PresentationFormat>
  <Paragraphs>1157</Paragraphs>
  <Slides>95</Slides>
  <Notes>11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95</vt:i4>
      </vt:variant>
    </vt:vector>
  </HeadingPairs>
  <TitlesOfParts>
    <vt:vector size="108" baseType="lpstr">
      <vt:lpstr>HG丸ｺﾞｼｯｸM-PRO</vt:lpstr>
      <vt:lpstr>Meiryo</vt:lpstr>
      <vt:lpstr>Meiryo</vt:lpstr>
      <vt:lpstr>Arial</vt:lpstr>
      <vt:lpstr>Arial Narrow</vt:lpstr>
      <vt:lpstr>Calibri</vt:lpstr>
      <vt:lpstr>Cambria Math</vt:lpstr>
      <vt:lpstr>Consolas</vt:lpstr>
      <vt:lpstr>Segoe UI</vt:lpstr>
      <vt:lpstr>Times New Roman</vt:lpstr>
      <vt:lpstr>Verdana</vt:lpstr>
      <vt:lpstr>Wingdings</vt:lpstr>
      <vt:lpstr>cerulean</vt:lpstr>
      <vt:lpstr>塩谷 亮太 (shioya@ci.i.u-tokyo.ac.jp) 東京大学大学院情報理工学系研究科 創造情報学専攻</vt:lpstr>
      <vt:lpstr>質問や感想など</vt:lpstr>
      <vt:lpstr>質問や感想など</vt:lpstr>
      <vt:lpstr>質問や感想など</vt:lpstr>
      <vt:lpstr>質問や感想など</vt:lpstr>
      <vt:lpstr>質問や感想など</vt:lpstr>
      <vt:lpstr>質問や感想など</vt:lpstr>
      <vt:lpstr>質問や感想など</vt:lpstr>
      <vt:lpstr>オペランドの格納方法</vt:lpstr>
      <vt:lpstr>質問や感想など</vt:lpstr>
      <vt:lpstr>質問や感想など</vt:lpstr>
      <vt:lpstr>質問や感想など</vt:lpstr>
      <vt:lpstr>マルチプレクサ：複数入力から1つを選ぶ回路</vt:lpstr>
      <vt:lpstr>真理値表による表現と，積和標準系による回路</vt:lpstr>
      <vt:lpstr>質問や感想など</vt:lpstr>
      <vt:lpstr>質問や感想など</vt:lpstr>
      <vt:lpstr>質問や感想など</vt:lpstr>
      <vt:lpstr>質問や感想など</vt:lpstr>
      <vt:lpstr>質問や感想など</vt:lpstr>
      <vt:lpstr>質問や感想など</vt:lpstr>
      <vt:lpstr>前回の振り返り</vt:lpstr>
      <vt:lpstr>２進数や１６進数による数値表現</vt:lpstr>
      <vt:lpstr>実際の命令セットの例</vt:lpstr>
      <vt:lpstr>RISC-V (32bit) のイメージ</vt:lpstr>
      <vt:lpstr>組み合わせ回路/順序回路</vt:lpstr>
      <vt:lpstr>論理回路の実現方法</vt:lpstr>
      <vt:lpstr>論理回路の作り方</vt:lpstr>
      <vt:lpstr>論理回路の作り方</vt:lpstr>
      <vt:lpstr>リレー（Relay）</vt:lpstr>
      <vt:lpstr>リレーの絵を回路記号に単純化</vt:lpstr>
      <vt:lpstr>VDD と GND</vt:lpstr>
      <vt:lpstr>電位と数値表現</vt:lpstr>
      <vt:lpstr>短絡（ショート）は起きない想定</vt:lpstr>
      <vt:lpstr>リレーを使って論理回路を作る</vt:lpstr>
      <vt:lpstr>N 型リレー</vt:lpstr>
      <vt:lpstr>N 型の動作</vt:lpstr>
      <vt:lpstr>N 型リレー</vt:lpstr>
      <vt:lpstr>P 型リレー</vt:lpstr>
      <vt:lpstr>P 型の動作</vt:lpstr>
      <vt:lpstr>P 型リレー</vt:lpstr>
      <vt:lpstr>P 型と N 型のまとめ</vt:lpstr>
      <vt:lpstr>P と N が，どっちかどっちだかわからない？</vt:lpstr>
      <vt:lpstr>NOT ゲート</vt:lpstr>
      <vt:lpstr>NOT ゲートの動作</vt:lpstr>
      <vt:lpstr>NAND ゲート</vt:lpstr>
      <vt:lpstr>NAND ゲート</vt:lpstr>
      <vt:lpstr>NAND ゲートの動作</vt:lpstr>
      <vt:lpstr>NOT と NAND から AND と OR を作る</vt:lpstr>
      <vt:lpstr>NAND が作れればそれだけでも良い</vt:lpstr>
      <vt:lpstr>リレーからコンピュータを作る</vt:lpstr>
      <vt:lpstr>リレーからコンピュータを作る</vt:lpstr>
      <vt:lpstr>リレーがあればプログラムが実行できる</vt:lpstr>
      <vt:lpstr>一般化すると，</vt:lpstr>
      <vt:lpstr>余談：いろいろなコンピュータ</vt:lpstr>
      <vt:lpstr>リレー式計算機 富士通 FACOM128B (1956)</vt:lpstr>
      <vt:lpstr>真空管（三極管）</vt:lpstr>
      <vt:lpstr>真空管の動作</vt:lpstr>
      <vt:lpstr>真空管</vt:lpstr>
      <vt:lpstr>レッドストーン回路</vt:lpstr>
      <vt:lpstr>レッドストーン回路</vt:lpstr>
      <vt:lpstr>入力で出力を制御出来ればコンピュータが作れる</vt:lpstr>
      <vt:lpstr>CMOS</vt:lpstr>
      <vt:lpstr>論理回路の作り方</vt:lpstr>
      <vt:lpstr>MOS FET</vt:lpstr>
      <vt:lpstr>MOS には NMOS と PMOS の２つがある</vt:lpstr>
      <vt:lpstr>N 型/P 型リレーとほぼ同じ動作</vt:lpstr>
      <vt:lpstr>CMOS: Complementary Metal–Oxide–Semiconductor</vt:lpstr>
      <vt:lpstr>NOT ゲート の例</vt:lpstr>
      <vt:lpstr>NOT ゲート の例</vt:lpstr>
      <vt:lpstr>NOT ゲート の例</vt:lpstr>
      <vt:lpstr>NAND の例</vt:lpstr>
      <vt:lpstr>CMOS による論理回路の実現のまとめ</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まとめ：一番下から積み上げて一番上までいけた 一番下がすげ変わっても，上は同様に作れる</vt:lpstr>
      <vt:lpstr>リレーや真空管と比較した CMOS の利点</vt:lpstr>
      <vt:lpstr>まとめ</vt:lpstr>
      <vt:lpstr>課題 4</vt:lpstr>
      <vt:lpstr>要はこういう感じのものを出してほしい</vt:lpstr>
      <vt:lpstr>提出方法</vt:lpstr>
      <vt:lpstr>付録</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2023-05-15T07:21:53Z</dcterms:modified>
</cp:coreProperties>
</file>